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sldIdLst>
    <p:sldId id="377" r:id="rId2"/>
    <p:sldId id="376" r:id="rId3"/>
    <p:sldId id="373" r:id="rId4"/>
    <p:sldId id="372" r:id="rId5"/>
    <p:sldId id="370" r:id="rId6"/>
    <p:sldId id="333" r:id="rId7"/>
    <p:sldId id="339" r:id="rId8"/>
    <p:sldId id="340" r:id="rId9"/>
    <p:sldId id="341" r:id="rId10"/>
    <p:sldId id="342" r:id="rId11"/>
    <p:sldId id="335" r:id="rId12"/>
    <p:sldId id="336" r:id="rId13"/>
    <p:sldId id="366" r:id="rId14"/>
    <p:sldId id="351" r:id="rId15"/>
    <p:sldId id="374" r:id="rId16"/>
    <p:sldId id="355" r:id="rId17"/>
    <p:sldId id="330" r:id="rId18"/>
    <p:sldId id="350" r:id="rId19"/>
    <p:sldId id="338" r:id="rId20"/>
    <p:sldId id="354" r:id="rId21"/>
    <p:sldId id="346" r:id="rId22"/>
    <p:sldId id="347" r:id="rId23"/>
    <p:sldId id="348" r:id="rId24"/>
    <p:sldId id="345" r:id="rId25"/>
    <p:sldId id="349" r:id="rId26"/>
    <p:sldId id="352" r:id="rId27"/>
    <p:sldId id="358" r:id="rId28"/>
    <p:sldId id="353" r:id="rId29"/>
    <p:sldId id="363" r:id="rId30"/>
    <p:sldId id="364" r:id="rId31"/>
    <p:sldId id="361" r:id="rId32"/>
    <p:sldId id="375" r:id="rId33"/>
    <p:sldId id="362" r:id="rId34"/>
    <p:sldId id="356" r:id="rId35"/>
    <p:sldId id="359" r:id="rId36"/>
    <p:sldId id="360" r:id="rId37"/>
    <p:sldId id="368" r:id="rId38"/>
    <p:sldId id="367" r:id="rId39"/>
    <p:sldId id="357" r:id="rId40"/>
    <p:sldId id="369" r:id="rId41"/>
    <p:sldId id="343" r:id="rId42"/>
    <p:sldId id="344" r:id="rId43"/>
    <p:sldId id="365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6699FF"/>
    <a:srgbClr val="552579"/>
    <a:srgbClr val="E6E6D6"/>
    <a:srgbClr val="800666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 autoAdjust="0"/>
  </p:normalViewPr>
  <p:slideViewPr>
    <p:cSldViewPr>
      <p:cViewPr>
        <p:scale>
          <a:sx n="78" d="100"/>
          <a:sy n="78" d="100"/>
        </p:scale>
        <p:origin x="-1146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5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EE19D-15D4-4E3E-9905-765A2606FB53}" type="doc">
      <dgm:prSet loTypeId="urn:microsoft.com/office/officeart/2005/8/layout/cycle3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33D9F042-5C86-4DBA-9042-20AAC8B393C7}">
      <dgm:prSet phldrT="[Текст]" custT="1"/>
      <dgm:spPr/>
      <dgm:t>
        <a:bodyPr/>
        <a:lstStyle/>
        <a:p>
          <a:r>
            <a:rPr lang="ru-RU" sz="2000" dirty="0" smtClean="0"/>
            <a:t>1. Анализ состояния и тенденций </a:t>
          </a:r>
          <a:br>
            <a:rPr lang="ru-RU" sz="2000" dirty="0" smtClean="0"/>
          </a:br>
          <a:r>
            <a:rPr lang="ru-RU" sz="2000" dirty="0" smtClean="0"/>
            <a:t>в биосфере </a:t>
          </a:r>
          <a:br>
            <a:rPr lang="ru-RU" sz="2000" dirty="0" smtClean="0"/>
          </a:br>
          <a:r>
            <a:rPr lang="ru-RU" sz="2000" dirty="0" smtClean="0"/>
            <a:t>и в демографии</a:t>
          </a:r>
          <a:endParaRPr lang="ru-RU" sz="2000" dirty="0"/>
        </a:p>
      </dgm:t>
    </dgm:pt>
    <dgm:pt modelId="{EE730F95-6409-4D35-85BC-98EC725BBB53}" type="parTrans" cxnId="{6F83F0B1-414D-47FD-BA7F-1024DE6F5015}">
      <dgm:prSet/>
      <dgm:spPr/>
      <dgm:t>
        <a:bodyPr/>
        <a:lstStyle/>
        <a:p>
          <a:endParaRPr lang="ru-RU"/>
        </a:p>
      </dgm:t>
    </dgm:pt>
    <dgm:pt modelId="{020975C2-AE0A-42D7-91EC-F729C1FF3ECD}" type="sibTrans" cxnId="{6F83F0B1-414D-47FD-BA7F-1024DE6F5015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92491B8F-53C9-4E08-908E-D2ADBA705DA3}">
      <dgm:prSet phldrT="[Текст]" custT="1"/>
      <dgm:spPr/>
      <dgm:t>
        <a:bodyPr/>
        <a:lstStyle/>
        <a:p>
          <a:r>
            <a:rPr lang="ru-RU" sz="2000" dirty="0" smtClean="0"/>
            <a:t>2. Выработка биосферно-экологической политики государства</a:t>
          </a:r>
          <a:endParaRPr lang="ru-RU" sz="2000" dirty="0"/>
        </a:p>
      </dgm:t>
    </dgm:pt>
    <dgm:pt modelId="{9EC701F2-30CA-4953-B8BE-92731BC423FC}" type="parTrans" cxnId="{F13BC998-B6D7-4255-B1AD-3B324AEA263E}">
      <dgm:prSet/>
      <dgm:spPr/>
      <dgm:t>
        <a:bodyPr/>
        <a:lstStyle/>
        <a:p>
          <a:endParaRPr lang="ru-RU"/>
        </a:p>
      </dgm:t>
    </dgm:pt>
    <dgm:pt modelId="{39B55CF2-96CF-4191-A41F-6B42396D3688}" type="sibTrans" cxnId="{F13BC998-B6D7-4255-B1AD-3B324AEA263E}">
      <dgm:prSet/>
      <dgm:spPr/>
      <dgm:t>
        <a:bodyPr/>
        <a:lstStyle/>
        <a:p>
          <a:endParaRPr lang="ru-RU"/>
        </a:p>
      </dgm:t>
    </dgm:pt>
    <dgm:pt modelId="{CE7A38BD-0DB2-480F-ABF4-2853A6B65EDB}">
      <dgm:prSet phldrT="[Текст]" custT="1"/>
      <dgm:spPr/>
      <dgm:t>
        <a:bodyPr/>
        <a:lstStyle/>
        <a:p>
          <a:pPr algn="l"/>
          <a:r>
            <a:rPr lang="ru-RU" sz="2000" dirty="0" smtClean="0"/>
            <a:t>3. Выработка инфраструктурной </a:t>
          </a:r>
          <a:br>
            <a:rPr lang="ru-RU" sz="2000" dirty="0" smtClean="0"/>
          </a:br>
          <a:r>
            <a:rPr lang="ru-RU" sz="2000" dirty="0" smtClean="0"/>
            <a:t>и демографической политики государства </a:t>
          </a:r>
          <a:br>
            <a:rPr lang="ru-RU" sz="2000" dirty="0" smtClean="0"/>
          </a:br>
          <a:r>
            <a:rPr lang="ru-RU" sz="2000" dirty="0" smtClean="0"/>
            <a:t>в русле биосферно-экологической политики</a:t>
          </a:r>
          <a:endParaRPr lang="ru-RU" sz="2000" dirty="0"/>
        </a:p>
      </dgm:t>
    </dgm:pt>
    <dgm:pt modelId="{BE2190F6-6BE1-4433-A7EF-CFF1F2068858}" type="parTrans" cxnId="{AEB3C330-642D-4EC6-B719-F518C3ADE9F7}">
      <dgm:prSet/>
      <dgm:spPr/>
      <dgm:t>
        <a:bodyPr/>
        <a:lstStyle/>
        <a:p>
          <a:endParaRPr lang="ru-RU"/>
        </a:p>
      </dgm:t>
    </dgm:pt>
    <dgm:pt modelId="{5EA4F4E4-B649-4388-ADE2-147E9735B931}" type="sibTrans" cxnId="{AEB3C330-642D-4EC6-B719-F518C3ADE9F7}">
      <dgm:prSet/>
      <dgm:spPr/>
      <dgm:t>
        <a:bodyPr/>
        <a:lstStyle/>
        <a:p>
          <a:endParaRPr lang="ru-RU"/>
        </a:p>
      </dgm:t>
    </dgm:pt>
    <dgm:pt modelId="{E7C0D6AB-06EB-48E2-9E8F-012E48947790}">
      <dgm:prSet phldrT="[Текст]" custT="1"/>
      <dgm:spPr/>
      <dgm:t>
        <a:bodyPr/>
        <a:lstStyle/>
        <a:p>
          <a:r>
            <a:rPr lang="ru-RU" sz="2000" dirty="0" smtClean="0"/>
            <a:t>4. Выработка политики экономического обеспечения биосферно-экологической, инфраструктурой </a:t>
          </a:r>
          <a:br>
            <a:rPr lang="ru-RU" sz="2000" dirty="0" smtClean="0"/>
          </a:br>
          <a:r>
            <a:rPr lang="ru-RU" sz="2000" dirty="0" smtClean="0"/>
            <a:t>и демографической политики</a:t>
          </a:r>
          <a:endParaRPr lang="ru-RU" sz="2000" dirty="0"/>
        </a:p>
      </dgm:t>
    </dgm:pt>
    <dgm:pt modelId="{A7241245-1877-48A5-B43C-84B967407856}" type="parTrans" cxnId="{EAE050EF-7FC9-4EA2-8A56-E47249BE68FC}">
      <dgm:prSet/>
      <dgm:spPr/>
      <dgm:t>
        <a:bodyPr/>
        <a:lstStyle/>
        <a:p>
          <a:endParaRPr lang="ru-RU"/>
        </a:p>
      </dgm:t>
    </dgm:pt>
    <dgm:pt modelId="{E8E6E00D-1668-47DC-A03E-215F4A39F976}" type="sibTrans" cxnId="{EAE050EF-7FC9-4EA2-8A56-E47249BE68FC}">
      <dgm:prSet/>
      <dgm:spPr/>
      <dgm:t>
        <a:bodyPr/>
        <a:lstStyle/>
        <a:p>
          <a:endParaRPr lang="ru-RU"/>
        </a:p>
      </dgm:t>
    </dgm:pt>
    <dgm:pt modelId="{E89840F3-3E9D-4423-900A-2CAFB5D79C77}">
      <dgm:prSet phldrT="[Текст]" custT="1"/>
      <dgm:spPr/>
      <dgm:t>
        <a:bodyPr/>
        <a:lstStyle/>
        <a:p>
          <a:r>
            <a:rPr lang="ru-RU" sz="2000" dirty="0" smtClean="0"/>
            <a:t>5. Хозяйственная деятельность </a:t>
          </a:r>
          <a:br>
            <a:rPr lang="ru-RU" sz="2000" dirty="0" smtClean="0"/>
          </a:br>
          <a:r>
            <a:rPr lang="ru-RU" sz="2000" dirty="0" smtClean="0"/>
            <a:t>в русле плана биосферно-экологического и социально-экономического развития</a:t>
          </a:r>
          <a:endParaRPr lang="ru-RU" sz="2000" dirty="0"/>
        </a:p>
      </dgm:t>
    </dgm:pt>
    <dgm:pt modelId="{A2436E0C-AB3B-4DC8-B82A-4262B0FE5A99}" type="parTrans" cxnId="{5CE7DEB4-02EF-4D6A-A3B7-973DCA229737}">
      <dgm:prSet/>
      <dgm:spPr/>
      <dgm:t>
        <a:bodyPr/>
        <a:lstStyle/>
        <a:p>
          <a:endParaRPr lang="ru-RU"/>
        </a:p>
      </dgm:t>
    </dgm:pt>
    <dgm:pt modelId="{CF7E9A84-C510-4091-803A-A2958D864017}" type="sibTrans" cxnId="{5CE7DEB4-02EF-4D6A-A3B7-973DCA229737}">
      <dgm:prSet/>
      <dgm:spPr/>
      <dgm:t>
        <a:bodyPr/>
        <a:lstStyle/>
        <a:p>
          <a:endParaRPr lang="ru-RU"/>
        </a:p>
      </dgm:t>
    </dgm:pt>
    <dgm:pt modelId="{56D0AEAD-38FC-4D09-9DF7-95398D0CD139}" type="pres">
      <dgm:prSet presAssocID="{D85EE19D-15D4-4E3E-9905-765A2606FB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0CFC43-0072-4EA7-82CF-4B09BE5B6206}" type="pres">
      <dgm:prSet presAssocID="{D85EE19D-15D4-4E3E-9905-765A2606FB53}" presName="cycle" presStyleCnt="0"/>
      <dgm:spPr/>
    </dgm:pt>
    <dgm:pt modelId="{91AD18C0-3005-4122-B7F9-0958C660281A}" type="pres">
      <dgm:prSet presAssocID="{33D9F042-5C86-4DBA-9042-20AAC8B393C7}" presName="nodeFirstNode" presStyleLbl="node1" presStyleIdx="0" presStyleCnt="5" custScaleX="113548" custRadScaleRad="147429" custRadScaleInc="-72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13D14-974D-4D76-969D-CB463D85E275}" type="pres">
      <dgm:prSet presAssocID="{020975C2-AE0A-42D7-91EC-F729C1FF3ECD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F07AE81C-84E3-4C76-84D9-244B05D8FD23}" type="pres">
      <dgm:prSet presAssocID="{92491B8F-53C9-4E08-908E-D2ADBA705DA3}" presName="nodeFollowingNodes" presStyleLbl="node1" presStyleIdx="1" presStyleCnt="5" custScaleX="132872" custRadScaleRad="63302" custRadScaleInc="-2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9F5C1-FBF4-42F3-BFE9-D7240033FC50}" type="pres">
      <dgm:prSet presAssocID="{CE7A38BD-0DB2-480F-ABF4-2853A6B65EDB}" presName="nodeFollowingNodes" presStyleLbl="node1" presStyleIdx="2" presStyleCnt="5" custScaleX="133068" custScaleY="160743" custRadScaleRad="73194" custRadScaleInc="28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EB8F13-7DD7-4FAF-BA1C-A731EAB78CD7}" type="pres">
      <dgm:prSet presAssocID="{E7C0D6AB-06EB-48E2-9E8F-012E48947790}" presName="nodeFollowingNodes" presStyleLbl="node1" presStyleIdx="3" presStyleCnt="5" custScaleX="138063" custScaleY="161489" custRadScaleRad="150749" custRadScaleInc="45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D1492-5326-45F7-9C1E-17ED01BE347E}" type="pres">
      <dgm:prSet presAssocID="{E89840F3-3E9D-4423-900A-2CAFB5D79C77}" presName="nodeFollowingNodes" presStyleLbl="node1" presStyleIdx="4" presStyleCnt="5" custScaleX="159405" custScaleY="141070" custRadScaleRad="124992" custRadScaleInc="-11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331E53-D75F-45FD-9DF2-2D103CC48E84}" type="presOf" srcId="{92491B8F-53C9-4E08-908E-D2ADBA705DA3}" destId="{F07AE81C-84E3-4C76-84D9-244B05D8FD23}" srcOrd="0" destOrd="0" presId="urn:microsoft.com/office/officeart/2005/8/layout/cycle3"/>
    <dgm:cxn modelId="{EAE050EF-7FC9-4EA2-8A56-E47249BE68FC}" srcId="{D85EE19D-15D4-4E3E-9905-765A2606FB53}" destId="{E7C0D6AB-06EB-48E2-9E8F-012E48947790}" srcOrd="3" destOrd="0" parTransId="{A7241245-1877-48A5-B43C-84B967407856}" sibTransId="{E8E6E00D-1668-47DC-A03E-215F4A39F976}"/>
    <dgm:cxn modelId="{5CE7DEB4-02EF-4D6A-A3B7-973DCA229737}" srcId="{D85EE19D-15D4-4E3E-9905-765A2606FB53}" destId="{E89840F3-3E9D-4423-900A-2CAFB5D79C77}" srcOrd="4" destOrd="0" parTransId="{A2436E0C-AB3B-4DC8-B82A-4262B0FE5A99}" sibTransId="{CF7E9A84-C510-4091-803A-A2958D864017}"/>
    <dgm:cxn modelId="{C1396940-A0BF-49C5-AEE4-60AB75EE25C4}" type="presOf" srcId="{33D9F042-5C86-4DBA-9042-20AAC8B393C7}" destId="{91AD18C0-3005-4122-B7F9-0958C660281A}" srcOrd="0" destOrd="0" presId="urn:microsoft.com/office/officeart/2005/8/layout/cycle3"/>
    <dgm:cxn modelId="{9407459E-CFC4-4A8B-AD87-052207FD5D51}" type="presOf" srcId="{D85EE19D-15D4-4E3E-9905-765A2606FB53}" destId="{56D0AEAD-38FC-4D09-9DF7-95398D0CD139}" srcOrd="0" destOrd="0" presId="urn:microsoft.com/office/officeart/2005/8/layout/cycle3"/>
    <dgm:cxn modelId="{6F83F0B1-414D-47FD-BA7F-1024DE6F5015}" srcId="{D85EE19D-15D4-4E3E-9905-765A2606FB53}" destId="{33D9F042-5C86-4DBA-9042-20AAC8B393C7}" srcOrd="0" destOrd="0" parTransId="{EE730F95-6409-4D35-85BC-98EC725BBB53}" sibTransId="{020975C2-AE0A-42D7-91EC-F729C1FF3ECD}"/>
    <dgm:cxn modelId="{3D12CD1C-1A21-4F63-A0A2-B920234BEA67}" type="presOf" srcId="{E89840F3-3E9D-4423-900A-2CAFB5D79C77}" destId="{3C1D1492-5326-45F7-9C1E-17ED01BE347E}" srcOrd="0" destOrd="0" presId="urn:microsoft.com/office/officeart/2005/8/layout/cycle3"/>
    <dgm:cxn modelId="{5FC9CF98-59C1-4A2B-9EB8-AF188C9893D3}" type="presOf" srcId="{CE7A38BD-0DB2-480F-ABF4-2853A6B65EDB}" destId="{6669F5C1-FBF4-42F3-BFE9-D7240033FC50}" srcOrd="0" destOrd="0" presId="urn:microsoft.com/office/officeart/2005/8/layout/cycle3"/>
    <dgm:cxn modelId="{AEB3C330-642D-4EC6-B719-F518C3ADE9F7}" srcId="{D85EE19D-15D4-4E3E-9905-765A2606FB53}" destId="{CE7A38BD-0DB2-480F-ABF4-2853A6B65EDB}" srcOrd="2" destOrd="0" parTransId="{BE2190F6-6BE1-4433-A7EF-CFF1F2068858}" sibTransId="{5EA4F4E4-B649-4388-ADE2-147E9735B931}"/>
    <dgm:cxn modelId="{F13BC998-B6D7-4255-B1AD-3B324AEA263E}" srcId="{D85EE19D-15D4-4E3E-9905-765A2606FB53}" destId="{92491B8F-53C9-4E08-908E-D2ADBA705DA3}" srcOrd="1" destOrd="0" parTransId="{9EC701F2-30CA-4953-B8BE-92731BC423FC}" sibTransId="{39B55CF2-96CF-4191-A41F-6B42396D3688}"/>
    <dgm:cxn modelId="{40A3D630-1A3C-4D2F-9348-11FA9E162480}" type="presOf" srcId="{020975C2-AE0A-42D7-91EC-F729C1FF3ECD}" destId="{E5113D14-974D-4D76-969D-CB463D85E275}" srcOrd="0" destOrd="0" presId="urn:microsoft.com/office/officeart/2005/8/layout/cycle3"/>
    <dgm:cxn modelId="{CCDAB25A-D9AB-4F83-84F6-CB627BC3309D}" type="presOf" srcId="{E7C0D6AB-06EB-48E2-9E8F-012E48947790}" destId="{05EB8F13-7DD7-4FAF-BA1C-A731EAB78CD7}" srcOrd="0" destOrd="0" presId="urn:microsoft.com/office/officeart/2005/8/layout/cycle3"/>
    <dgm:cxn modelId="{BA81A87E-D141-49A3-9056-80EB29570DBC}" type="presParOf" srcId="{56D0AEAD-38FC-4D09-9DF7-95398D0CD139}" destId="{730CFC43-0072-4EA7-82CF-4B09BE5B6206}" srcOrd="0" destOrd="0" presId="urn:microsoft.com/office/officeart/2005/8/layout/cycle3"/>
    <dgm:cxn modelId="{88922597-4F03-4C6B-AB14-4FAFE1337900}" type="presParOf" srcId="{730CFC43-0072-4EA7-82CF-4B09BE5B6206}" destId="{91AD18C0-3005-4122-B7F9-0958C660281A}" srcOrd="0" destOrd="0" presId="urn:microsoft.com/office/officeart/2005/8/layout/cycle3"/>
    <dgm:cxn modelId="{600D99E1-3138-4227-A1BF-913F2247C953}" type="presParOf" srcId="{730CFC43-0072-4EA7-82CF-4B09BE5B6206}" destId="{E5113D14-974D-4D76-969D-CB463D85E275}" srcOrd="1" destOrd="0" presId="urn:microsoft.com/office/officeart/2005/8/layout/cycle3"/>
    <dgm:cxn modelId="{F6ECF5BF-0423-400D-ADF4-BEF900F71847}" type="presParOf" srcId="{730CFC43-0072-4EA7-82CF-4B09BE5B6206}" destId="{F07AE81C-84E3-4C76-84D9-244B05D8FD23}" srcOrd="2" destOrd="0" presId="urn:microsoft.com/office/officeart/2005/8/layout/cycle3"/>
    <dgm:cxn modelId="{68A4C0B5-A680-4BB7-AAC6-7E3DD6790A6F}" type="presParOf" srcId="{730CFC43-0072-4EA7-82CF-4B09BE5B6206}" destId="{6669F5C1-FBF4-42F3-BFE9-D7240033FC50}" srcOrd="3" destOrd="0" presId="urn:microsoft.com/office/officeart/2005/8/layout/cycle3"/>
    <dgm:cxn modelId="{B402C1CA-832B-4C22-896B-85B97D30AA9C}" type="presParOf" srcId="{730CFC43-0072-4EA7-82CF-4B09BE5B6206}" destId="{05EB8F13-7DD7-4FAF-BA1C-A731EAB78CD7}" srcOrd="4" destOrd="0" presId="urn:microsoft.com/office/officeart/2005/8/layout/cycle3"/>
    <dgm:cxn modelId="{E0866FE3-0E9A-45E3-9E8B-C69D4C1FE104}" type="presParOf" srcId="{730CFC43-0072-4EA7-82CF-4B09BE5B6206}" destId="{3C1D1492-5326-45F7-9C1E-17ED01BE347E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113D14-974D-4D76-969D-CB463D85E275}">
      <dsp:nvSpPr>
        <dsp:cNvPr id="0" name=""/>
        <dsp:cNvSpPr/>
      </dsp:nvSpPr>
      <dsp:spPr>
        <a:xfrm>
          <a:off x="-39234" y="-330790"/>
          <a:ext cx="5102071" cy="5102071"/>
        </a:xfrm>
        <a:prstGeom prst="circularArrow">
          <a:avLst>
            <a:gd name="adj1" fmla="val 5544"/>
            <a:gd name="adj2" fmla="val 330680"/>
            <a:gd name="adj3" fmla="val 13427884"/>
            <a:gd name="adj4" fmla="val 17601620"/>
            <a:gd name="adj5" fmla="val 5757"/>
          </a:avLst>
        </a:prstGeom>
        <a:gradFill rotWithShape="1">
          <a:gsLst>
            <a:gs pos="0">
              <a:schemeClr val="accent6">
                <a:tint val="43000"/>
                <a:satMod val="165000"/>
              </a:schemeClr>
            </a:gs>
            <a:gs pos="55000">
              <a:schemeClr val="accent6">
                <a:tint val="83000"/>
                <a:satMod val="155000"/>
              </a:schemeClr>
            </a:gs>
            <a:gs pos="100000">
              <a:schemeClr val="accent6"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91AD18C0-3005-4122-B7F9-0958C660281A}">
      <dsp:nvSpPr>
        <dsp:cNvPr id="0" name=""/>
        <dsp:cNvSpPr/>
      </dsp:nvSpPr>
      <dsp:spPr>
        <a:xfrm>
          <a:off x="1142971" y="-184272"/>
          <a:ext cx="2737660" cy="1205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1. Анализ состояния и тенденций </a:t>
          </a:r>
          <a:br>
            <a:rPr lang="ru-RU" sz="2000" kern="1200" dirty="0" smtClean="0"/>
          </a:br>
          <a:r>
            <a:rPr lang="ru-RU" sz="2000" kern="1200" dirty="0" smtClean="0"/>
            <a:t>в биосфере </a:t>
          </a:r>
          <a:br>
            <a:rPr lang="ru-RU" sz="2000" kern="1200" dirty="0" smtClean="0"/>
          </a:br>
          <a:r>
            <a:rPr lang="ru-RU" sz="2000" kern="1200" dirty="0" smtClean="0"/>
            <a:t>и в демографии</a:t>
          </a:r>
          <a:endParaRPr lang="ru-RU" sz="2000" kern="1200" dirty="0"/>
        </a:p>
      </dsp:txBody>
      <dsp:txXfrm>
        <a:off x="1142971" y="-184272"/>
        <a:ext cx="2737660" cy="1205507"/>
      </dsp:txXfrm>
    </dsp:sp>
    <dsp:sp modelId="{F07AE81C-84E3-4C76-84D9-244B05D8FD23}">
      <dsp:nvSpPr>
        <dsp:cNvPr id="0" name=""/>
        <dsp:cNvSpPr/>
      </dsp:nvSpPr>
      <dsp:spPr>
        <a:xfrm>
          <a:off x="4429116" y="1533665"/>
          <a:ext cx="3203564" cy="1205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2. Выработка биосферно-экологической политики государства</a:t>
          </a:r>
          <a:endParaRPr lang="ru-RU" sz="2000" kern="1200" dirty="0"/>
        </a:p>
      </dsp:txBody>
      <dsp:txXfrm>
        <a:off x="4429116" y="1533665"/>
        <a:ext cx="3203564" cy="1205507"/>
      </dsp:txXfrm>
    </dsp:sp>
    <dsp:sp modelId="{6669F5C1-FBF4-42F3-BFE9-D7240033FC50}">
      <dsp:nvSpPr>
        <dsp:cNvPr id="0" name=""/>
        <dsp:cNvSpPr/>
      </dsp:nvSpPr>
      <dsp:spPr>
        <a:xfrm>
          <a:off x="3643306" y="3132068"/>
          <a:ext cx="3208290" cy="193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3. Выработка инфраструктурной </a:t>
          </a:r>
          <a:br>
            <a:rPr lang="ru-RU" sz="2000" kern="1200" dirty="0" smtClean="0"/>
          </a:br>
          <a:r>
            <a:rPr lang="ru-RU" sz="2000" kern="1200" dirty="0" smtClean="0"/>
            <a:t>и демографической политики государства </a:t>
          </a:r>
          <a:br>
            <a:rPr lang="ru-RU" sz="2000" kern="1200" dirty="0" smtClean="0"/>
          </a:br>
          <a:r>
            <a:rPr lang="ru-RU" sz="2000" kern="1200" dirty="0" smtClean="0"/>
            <a:t>в русле биосферно-экологической политики</a:t>
          </a:r>
          <a:endParaRPr lang="ru-RU" sz="2000" kern="1200" dirty="0"/>
        </a:p>
      </dsp:txBody>
      <dsp:txXfrm>
        <a:off x="3643306" y="3132068"/>
        <a:ext cx="3208290" cy="1937769"/>
      </dsp:txXfrm>
    </dsp:sp>
    <dsp:sp modelId="{05EB8F13-7DD7-4FAF-BA1C-A731EAB78CD7}">
      <dsp:nvSpPr>
        <dsp:cNvPr id="0" name=""/>
        <dsp:cNvSpPr/>
      </dsp:nvSpPr>
      <dsp:spPr>
        <a:xfrm>
          <a:off x="142852" y="3105297"/>
          <a:ext cx="3328720" cy="1946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4. Выработка политики экономического обеспечения биосферно-экологической, инфраструктурой </a:t>
          </a:r>
          <a:br>
            <a:rPr lang="ru-RU" sz="2000" kern="1200" dirty="0" smtClean="0"/>
          </a:br>
          <a:r>
            <a:rPr lang="ru-RU" sz="2000" kern="1200" dirty="0" smtClean="0"/>
            <a:t>и демографической политики</a:t>
          </a:r>
          <a:endParaRPr lang="ru-RU" sz="2000" kern="1200" dirty="0"/>
        </a:p>
      </dsp:txBody>
      <dsp:txXfrm>
        <a:off x="142852" y="3105297"/>
        <a:ext cx="3328720" cy="1946762"/>
      </dsp:txXfrm>
    </dsp:sp>
    <dsp:sp modelId="{3C1D1492-5326-45F7-9C1E-17ED01BE347E}">
      <dsp:nvSpPr>
        <dsp:cNvPr id="0" name=""/>
        <dsp:cNvSpPr/>
      </dsp:nvSpPr>
      <dsp:spPr>
        <a:xfrm>
          <a:off x="142846" y="1214445"/>
          <a:ext cx="3843279" cy="1700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5. Хозяйственная деятельность </a:t>
          </a:r>
          <a:br>
            <a:rPr lang="ru-RU" sz="2000" kern="1200" dirty="0" smtClean="0"/>
          </a:br>
          <a:r>
            <a:rPr lang="ru-RU" sz="2000" kern="1200" dirty="0" smtClean="0"/>
            <a:t>в русле плана биосферно-экологического и социально-экономического развития</a:t>
          </a:r>
          <a:endParaRPr lang="ru-RU" sz="2000" kern="1200" dirty="0"/>
        </a:p>
      </dsp:txBody>
      <dsp:txXfrm>
        <a:off x="142846" y="1214445"/>
        <a:ext cx="3843279" cy="1700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7244A-9FDD-4C35-9DBB-AC3F7EDDC8FB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081E6-ED5D-4B7C-A2C6-616AA3C316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24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35B6-068C-4BBE-AE07-A9F2880847F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71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35B6-068C-4BBE-AE07-A9F2880847F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714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35B6-068C-4BBE-AE07-A9F2880847F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714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1C513-57E5-495D-BD9B-C86CC576965D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4589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1C513-57E5-495D-BD9B-C86CC576965D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458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99C31A-6A7C-4204-8AC8-FB8B3F8D845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1C513-57E5-495D-BD9B-C86CC576965D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4589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5047150-D27E-499B-AE09-522C61A58004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EA714-E6B8-465A-8C27-53B9BC02B98C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BDFE-15BF-4578-91B9-95EECEFF630C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7405-F5E7-4DDC-8061-A985D47187FF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635A9F5-030F-4556-944E-602721CEC50A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FB0D292-C59A-473B-8735-B54B637AE3E1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6A9-FC4B-434C-99DB-DE04CB64BEDE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FB0E8-A773-4AE9-86EB-023BBE72C105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A5C5-6865-47EF-8EC5-B940E9027369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5B20-6C1F-4505-98A7-11E99FDFB027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26EE-F8DB-4BF6-A687-B852991A1C3F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44CF70F-D8C5-4C50-A2CA-5CA0A85D51E2}" type="datetime1">
              <a:rPr lang="ru-RU" smtClean="0"/>
              <a:pPr/>
              <a:t>13.03.2026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DBBCA50-D00C-4B6C-8FA8-4A11A39A5F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ifmo.ru/file/pdf/734.pdf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9488" y="-27384"/>
            <a:ext cx="9270000" cy="741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45092" y="620688"/>
            <a:ext cx="1358956" cy="1394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"/>
            <a:ext cx="8747709" cy="734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764704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Праведно: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помнить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чувствовать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         </a:t>
            </a:r>
            <a:r>
              <a:rPr lang="ru-RU" dirty="0">
                <a:solidFill>
                  <a:schemeClr val="bg1"/>
                </a:solidFill>
              </a:rPr>
              <a:t>мыслить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действовать =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Преображенье </a:t>
            </a:r>
            <a:r>
              <a:rPr lang="ru-RU" dirty="0">
                <a:solidFill>
                  <a:schemeClr val="bg1"/>
                </a:solidFill>
              </a:rPr>
              <a:t>всей Земли</a:t>
            </a:r>
          </a:p>
          <a:p>
            <a:endParaRPr lang="ru-RU" dirty="0"/>
          </a:p>
        </p:txBody>
      </p:sp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3115" y="4437112"/>
            <a:ext cx="3456384" cy="244157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437112"/>
            <a:ext cx="24482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трелка вправо 15"/>
          <p:cNvSpPr/>
          <p:nvPr/>
        </p:nvSpPr>
        <p:spPr>
          <a:xfrm rot="7485552">
            <a:off x="2431363" y="4350205"/>
            <a:ext cx="1238760" cy="288032"/>
          </a:xfrm>
          <a:prstGeom prst="rightArrow">
            <a:avLst>
              <a:gd name="adj1" fmla="val 52197"/>
              <a:gd name="adj2" fmla="val 20542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4618204">
            <a:off x="1343364" y="4373637"/>
            <a:ext cx="950581" cy="288032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75043" y="2924944"/>
            <a:ext cx="2520280" cy="12961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Институт кредита </a:t>
            </a:r>
            <a:br>
              <a:rPr lang="ru-RU" sz="1600" dirty="0" smtClean="0"/>
            </a:br>
            <a:r>
              <a:rPr lang="ru-RU" sz="1600" dirty="0" smtClean="0">
                <a:solidFill>
                  <a:srgbClr val="FFC000"/>
                </a:solidFill>
              </a:rPr>
              <a:t>со ссудным процентом</a:t>
            </a:r>
            <a:endParaRPr lang="ru-RU" sz="1600" dirty="0">
              <a:solidFill>
                <a:srgbClr val="FFC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915816" y="3420407"/>
            <a:ext cx="2376264" cy="72008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«Свободный» рынок</a:t>
            </a:r>
            <a:endParaRPr lang="ru-RU" dirty="0"/>
          </a:p>
        </p:txBody>
      </p:sp>
      <p:sp>
        <p:nvSpPr>
          <p:cNvPr id="26" name="Заголовок 1"/>
          <p:cNvSpPr>
            <a:spLocks noGrp="1"/>
          </p:cNvSpPr>
          <p:nvPr>
            <p:ph type="ctrTitle"/>
          </p:nvPr>
        </p:nvSpPr>
        <p:spPr>
          <a:xfrm>
            <a:off x="0" y="1556792"/>
            <a:ext cx="9144000" cy="172819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ЭКОНОМИКА ГОСУДАРСТВА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как объект управления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38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.mediasole.ru/images/986/986226/Concentrations-of-plastic-debris-in-surface-waters-of-the-global-oce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076"/>
            <a:ext cx="9252520" cy="4423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-99392"/>
            <a:ext cx="91440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ym typeface="Wingdings"/>
              </a:rPr>
              <a:t>Загрязнённость мирового океана только плавающим пластиковым мусором (плотность загрязнений до 5 кг /м</a:t>
            </a:r>
            <a:r>
              <a:rPr lang="ru-RU" sz="2000" baseline="30000" dirty="0" smtClean="0">
                <a:sym typeface="Wingdings"/>
              </a:rPr>
              <a:t>2</a:t>
            </a:r>
            <a:r>
              <a:rPr lang="ru-RU" sz="2000" smtClean="0">
                <a:sym typeface="Wingdings"/>
              </a:rPr>
              <a:t>) — </a:t>
            </a:r>
            <a:r>
              <a:rPr lang="ru-RU" sz="2000" dirty="0" smtClean="0">
                <a:sym typeface="Wingdings"/>
              </a:rPr>
              <a:t>показатель глобального бедствия</a:t>
            </a:r>
            <a:endParaRPr lang="ru-RU" sz="2000" dirty="0">
              <a:sym typeface="Wingdings"/>
            </a:endParaRPr>
          </a:p>
        </p:txBody>
      </p:sp>
      <p:pic>
        <p:nvPicPr>
          <p:cNvPr id="6150" name="Picture 6" descr="https://im0-tub-ru.yandex.net/i?id=a2985cd7a66aef4ed153dbb96cafdf4b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" y="980928"/>
            <a:ext cx="3198707" cy="18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gallery.ykt.ru/gals/2018/05/09/komuza/2574160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890" y="980928"/>
            <a:ext cx="3200739" cy="18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im0-tub-ru.yandex.net/i?id=a43fdda42cf624fa36579f82d8a684a6-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123" y="960398"/>
            <a:ext cx="3044397" cy="18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963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6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052736"/>
            <a:ext cx="3312368" cy="28843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4233021"/>
            <a:ext cx="5054444" cy="25529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84775" y="3356992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Боинг Аэрофлот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1079523"/>
            <a:ext cx="5508104" cy="307903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36096" y="620688"/>
            <a:ext cx="3707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Авиапарк РФ </a:t>
            </a:r>
            <a:r>
              <a:rPr lang="ru-RU" dirty="0" smtClean="0">
                <a:solidFill>
                  <a:srgbClr val="FF0000"/>
                </a:solidFill>
                <a:sym typeface="Symbol"/>
              </a:rPr>
              <a:t></a:t>
            </a:r>
            <a:r>
              <a:rPr lang="ru-RU" dirty="0" smtClean="0">
                <a:solidFill>
                  <a:srgbClr val="FF0000"/>
                </a:solidFill>
              </a:rPr>
              <a:t> 66 % иномарки 80 % перевозок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(данные 2013 г.)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62068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 Было                                Стало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15567" y="4077072"/>
            <a:ext cx="38888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FF0000"/>
                </a:solidFill>
              </a:rPr>
              <a:t>Заурядный транспортник Ил-112В грузоподъёмностью 5 тонн за 20 лет не смогли довести до ума и закрыли проект.</a:t>
            </a:r>
          </a:p>
          <a:p>
            <a:pPr algn="just"/>
            <a:r>
              <a:rPr lang="ru-RU" sz="1600" dirty="0" smtClean="0">
                <a:solidFill>
                  <a:schemeClr val="tx2"/>
                </a:solidFill>
              </a:rPr>
              <a:t>Где производственное оборудование, ноутбуки, мобильные телефоны, прочая бытовая техника, </a:t>
            </a:r>
            <a:r>
              <a:rPr lang="ru-RU" sz="1600" dirty="0" err="1" smtClean="0">
                <a:solidFill>
                  <a:schemeClr val="tx2"/>
                </a:solidFill>
              </a:rPr>
              <a:t>операцион-ные</a:t>
            </a:r>
            <a:r>
              <a:rPr lang="ru-RU" sz="1600" dirty="0" smtClean="0">
                <a:solidFill>
                  <a:schemeClr val="tx2"/>
                </a:solidFill>
              </a:rPr>
              <a:t> системы и прикладное </a:t>
            </a:r>
            <a:r>
              <a:rPr lang="ru-RU" sz="1600" dirty="0" err="1" smtClean="0">
                <a:solidFill>
                  <a:schemeClr val="tx2"/>
                </a:solidFill>
              </a:rPr>
              <a:t>програм-мное</a:t>
            </a:r>
            <a:r>
              <a:rPr lang="ru-RU" sz="1600" dirty="0" smtClean="0">
                <a:solidFill>
                  <a:schemeClr val="tx2"/>
                </a:solidFill>
              </a:rPr>
              <a:t> обеспечение и другой «</a:t>
            </a:r>
            <a:r>
              <a:rPr lang="en-US" sz="1600" dirty="0" err="1" smtClean="0">
                <a:solidFill>
                  <a:schemeClr val="tx2"/>
                </a:solidFill>
              </a:rPr>
              <a:t>high-tec</a:t>
            </a:r>
            <a:r>
              <a:rPr lang="ru-RU" sz="1600" dirty="0" smtClean="0">
                <a:solidFill>
                  <a:schemeClr val="tx2"/>
                </a:solidFill>
              </a:rPr>
              <a:t>» отечественной </a:t>
            </a:r>
            <a:r>
              <a:rPr lang="ru-RU" sz="1600" dirty="0">
                <a:solidFill>
                  <a:schemeClr val="tx2"/>
                </a:solidFill>
              </a:rPr>
              <a:t>разработки,</a:t>
            </a:r>
            <a:r>
              <a:rPr lang="ru-RU" sz="1600" dirty="0">
                <a:solidFill>
                  <a:srgbClr val="FF0000"/>
                </a:solidFill>
              </a:rPr>
              <a:t> задающий мировой уровень?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336504" y="2852936"/>
            <a:ext cx="2772000" cy="252000"/>
          </a:xfrm>
          <a:prstGeom prst="wedgeRoundRectCallout">
            <a:avLst>
              <a:gd name="adj1" fmla="val -186"/>
              <a:gd name="adj2" fmla="val 2428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Разработка РФ </a:t>
            </a:r>
            <a:r>
              <a:rPr lang="ru-RU" sz="1600" dirty="0" smtClean="0"/>
              <a:t>(частично )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067944" y="2780064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Разработка СССР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4368" y="1484784"/>
            <a:ext cx="1298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Разработка 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СССР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0" y="6463"/>
            <a:ext cx="8532440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Коллапс? либо всё нормально — РФ четвёртая в мире </a:t>
            </a:r>
            <a:b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по паритету покупательной способности</a:t>
            </a:r>
            <a:b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BBCA50-D00C-4B6C-8FA8-4A11A39A5F00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656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63"/>
            <a:ext cx="8532440" cy="64807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Коллапс либо всё нормально?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+mj-lt"/>
              </a:rPr>
            </a:br>
            <a:endParaRPr lang="ru-RU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84775" y="3356992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Боинг Аэрофлот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06" y="1456755"/>
            <a:ext cx="4637099" cy="30836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1456755"/>
            <a:ext cx="4128764" cy="30836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934" y="4699613"/>
            <a:ext cx="4337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Сталинград: 1 сентября 1945 г.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932040" y="4699613"/>
            <a:ext cx="412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Перекур в роддоме: наши дни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578147" y="5072896"/>
            <a:ext cx="456585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</a:rPr>
              <a:t>Какие негативные перспективы стране открывают такие «я-же-матери»? 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И какие благие перспективы они же закрывают?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934" y="5459107"/>
            <a:ext cx="397701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>
                <a:solidFill>
                  <a:schemeClr val="bg1"/>
                </a:solidFill>
              </a:rPr>
              <a:t>Они выросли и обеспечили </a:t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200" dirty="0" smtClean="0">
                <a:solidFill>
                  <a:schemeClr val="bg1"/>
                </a:solidFill>
              </a:rPr>
              <a:t>наши мирное детство и спокойную взрослую жизнь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3671" y="76470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 Было                                                           Стало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9366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078" y="620687"/>
            <a:ext cx="8114378" cy="49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6463"/>
            <a:ext cx="8532440" cy="64807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Коллапс либо всё нормально?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+mj-lt"/>
              </a:rPr>
            </a:br>
            <a:endParaRPr lang="ru-RU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745" y="5589240"/>
            <a:ext cx="8805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Кризис — эпизод в циклическом процессе, он «рассосётся» сам.</a:t>
            </a:r>
          </a:p>
          <a:p>
            <a:r>
              <a:rPr lang="ru-RU" i="1" dirty="0" smtClean="0"/>
              <a:t>Коллапс — прогрессирующая деградация, обусловленная </a:t>
            </a:r>
            <a:r>
              <a:rPr lang="ru-RU" i="1" dirty="0" err="1" smtClean="0"/>
              <a:t>системообразую-щими</a:t>
            </a:r>
            <a:r>
              <a:rPr lang="ru-RU" i="1" dirty="0" smtClean="0"/>
              <a:t> принципами, </a:t>
            </a:r>
            <a:r>
              <a:rPr lang="ru-RU" dirty="0" smtClean="0"/>
              <a:t>поэтому он сам не «рассосётся», а убьёт систему. </a:t>
            </a:r>
            <a:r>
              <a:rPr lang="ru-RU" dirty="0" smtClean="0">
                <a:solidFill>
                  <a:srgbClr val="FF0000"/>
                </a:solidFill>
              </a:rPr>
              <a:t>Чтобы выйти из коллапса, необходимо изменить </a:t>
            </a:r>
            <a:r>
              <a:rPr lang="ru-RU" dirty="0" err="1" smtClean="0">
                <a:solidFill>
                  <a:srgbClr val="FF0000"/>
                </a:solidFill>
              </a:rPr>
              <a:t>системообразующие</a:t>
            </a:r>
            <a:r>
              <a:rPr lang="ru-RU" dirty="0" smtClean="0">
                <a:solidFill>
                  <a:srgbClr val="FF0000"/>
                </a:solidFill>
              </a:rPr>
              <a:t> принципы.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77562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+mj-lt"/>
              </a:rPr>
              <a:t>Генератором проблем является буржуазный либерализм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и либерально-рыночная экономическая модель:</a:t>
            </a:r>
            <a:endParaRPr lang="ru-RU" sz="2400" dirty="0">
              <a:latin typeface="+mj-lt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775622"/>
            <a:ext cx="3614738" cy="6101398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75856" y="775622"/>
            <a:ext cx="5868144" cy="61013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Деятельность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всего множества субъектов рынка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под-чинена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максимизации их ЧАСТНЫХ доходов и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сокра-щению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издержек каждого из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них любыми путями.</a:t>
            </a:r>
          </a:p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Рынок не способен к целеполаганию в отношении образа жизни страны и развития её экономики.</a:t>
            </a:r>
          </a:p>
          <a:p>
            <a:pPr>
              <a:spcBef>
                <a:spcPts val="1200"/>
              </a:spcBef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Рынок не содержит в себе механизма самонастройки экономики государства на достижение поставленных политиками целей или жизненных идеалов народа.</a:t>
            </a:r>
          </a:p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Есть виды деятельности, общественно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необходи-мые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но не осуществимые на принципах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самоокупае-мости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вообще или в должном объёме.</a:t>
            </a:r>
          </a:p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Законы либерально-рыночного ценообразования таковы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они из поколения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поколение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воспроиз-водят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массовую нищету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бескультурье, запустение и биологическое опустошение территорий, на фоне чего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сверхбогатое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меньшинство «бесится с жиру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и сетует на лень, тупость и озлобленность простонародья. 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6. Научно-технический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прогресс в либерально-рыночной экономике сопровождается тем, что часть населения становится «экономическим избыточным» и так или иначе уничтожается «за ненадобностью», что и происходит в России в постсоветские времена.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2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340495"/>
            <a:ext cx="3744415" cy="4217208"/>
          </a:xfrm>
        </p:spPr>
      </p:pic>
      <p:sp>
        <p:nvSpPr>
          <p:cNvPr id="11" name="TextBox 10"/>
          <p:cNvSpPr txBox="1"/>
          <p:nvPr/>
        </p:nvSpPr>
        <p:spPr>
          <a:xfrm>
            <a:off x="5978433" y="686871"/>
            <a:ext cx="3050958" cy="50783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АКТУАЛЬНЫЙ ВОПРОС:</a:t>
            </a:r>
          </a:p>
          <a:p>
            <a:r>
              <a:rPr lang="en-US" dirty="0" smtClean="0"/>
              <a:t>Q1 </a:t>
            </a:r>
            <a:r>
              <a:rPr lang="ru-RU" dirty="0" smtClean="0"/>
              <a:t>– объём блага, необходимый для развития общества.</a:t>
            </a:r>
          </a:p>
          <a:p>
            <a:r>
              <a:rPr lang="en-US" dirty="0" smtClean="0"/>
              <a:t>C1</a:t>
            </a:r>
            <a:r>
              <a:rPr lang="ru-RU" dirty="0" smtClean="0"/>
              <a:t> – цена блага: она ниже порога рентабельности производства блага в объёме </a:t>
            </a:r>
            <a:r>
              <a:rPr lang="en-US" dirty="0" smtClean="0"/>
              <a:t>Q1</a:t>
            </a:r>
            <a:r>
              <a:rPr lang="ru-RU" dirty="0" smtClean="0"/>
              <a:t>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Q</a:t>
            </a:r>
            <a:r>
              <a:rPr lang="ru-RU" dirty="0" smtClean="0">
                <a:solidFill>
                  <a:srgbClr val="0070C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– объём блага, заведомо недостаточный для развития общества.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ru-RU" dirty="0" smtClean="0">
                <a:solidFill>
                  <a:srgbClr val="0070C0"/>
                </a:solidFill>
              </a:rPr>
              <a:t>2 – цена блага, обеспечивающая рентабельность производства блага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 объёме </a:t>
            </a:r>
            <a:r>
              <a:rPr lang="en-US" dirty="0" smtClean="0">
                <a:solidFill>
                  <a:srgbClr val="0070C0"/>
                </a:solidFill>
              </a:rPr>
              <a:t>Q</a:t>
            </a:r>
            <a:r>
              <a:rPr lang="ru-RU" dirty="0" smtClean="0">
                <a:solidFill>
                  <a:srgbClr val="0070C0"/>
                </a:solidFill>
              </a:rPr>
              <a:t>2.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ЧТО ДЕЛАТЬ? 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0688"/>
            <a:ext cx="2195735" cy="50475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«Закон спроса отражает зависимость между ценой товара и спросом на него. Применительно к рынку чистой конкуренции </a:t>
            </a:r>
            <a:r>
              <a:rPr lang="ru-RU" sz="1400" dirty="0" smtClean="0"/>
              <a:t>данный </a:t>
            </a:r>
            <a:r>
              <a:rPr lang="ru-RU" sz="1400" dirty="0"/>
              <a:t>закон трактует, что при неизменности всех прочих условий снижение цены товара приводит к </a:t>
            </a:r>
            <a:r>
              <a:rPr lang="ru-RU" sz="1400" dirty="0" smtClean="0"/>
              <a:t>возрастанию </a:t>
            </a:r>
            <a:r>
              <a:rPr lang="ru-RU" sz="1400" dirty="0"/>
              <a:t>объёма спроса и </a:t>
            </a:r>
            <a:r>
              <a:rPr lang="ru-RU" sz="1400" dirty="0" smtClean="0"/>
              <a:t>наоборот</a:t>
            </a:r>
            <a:r>
              <a:rPr lang="ru-RU" sz="1400" dirty="0"/>
              <a:t>. Таким образом, </a:t>
            </a:r>
            <a:r>
              <a:rPr lang="ru-RU" sz="1400" dirty="0" smtClean="0"/>
              <a:t>существует </a:t>
            </a:r>
            <a:r>
              <a:rPr lang="ru-RU" sz="1400" dirty="0"/>
              <a:t>отрицательная </a:t>
            </a:r>
            <a:r>
              <a:rPr lang="ru-RU" sz="1400" dirty="0" smtClean="0"/>
              <a:t>обратная </a:t>
            </a:r>
            <a:r>
              <a:rPr lang="ru-RU" sz="1400" dirty="0"/>
              <a:t>зависимость между </a:t>
            </a:r>
            <a:r>
              <a:rPr lang="ru-RU" sz="1400" dirty="0" smtClean="0"/>
              <a:t>ценой </a:t>
            </a:r>
            <a:r>
              <a:rPr lang="ru-RU" sz="1400" dirty="0"/>
              <a:t>товара и объёмом </a:t>
            </a:r>
            <a:r>
              <a:rPr lang="ru-RU" sz="1400" dirty="0" smtClean="0"/>
              <a:t>спроса </a:t>
            </a:r>
            <a:r>
              <a:rPr lang="ru-RU" sz="1400" dirty="0"/>
              <a:t>на него, которую </a:t>
            </a:r>
            <a:r>
              <a:rPr lang="ru-RU" sz="1400" dirty="0" smtClean="0"/>
              <a:t>называют </a:t>
            </a:r>
            <a:r>
              <a:rPr lang="ru-RU" sz="1400" dirty="0"/>
              <a:t>кривой </a:t>
            </a:r>
            <a:r>
              <a:rPr lang="ru-RU" sz="1400" dirty="0" smtClean="0"/>
              <a:t>спроса». </a:t>
            </a:r>
            <a:r>
              <a:rPr lang="ru-RU" sz="1400" dirty="0" smtClean="0">
                <a:solidFill>
                  <a:srgbClr val="0070C0"/>
                </a:solidFill>
              </a:rPr>
              <a:t>1</a:t>
            </a:r>
            <a:r>
              <a:rPr lang="en-US" sz="1400" dirty="0" smtClean="0">
                <a:solidFill>
                  <a:srgbClr val="0070C0"/>
                </a:solidFill>
              </a:rPr>
              <a:t>*</a:t>
            </a:r>
            <a:r>
              <a:rPr lang="ru-RU" sz="1400" dirty="0" smtClean="0">
                <a:solidFill>
                  <a:srgbClr val="0070C0"/>
                </a:solidFill>
              </a:rPr>
              <a:t>)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96205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*</a:t>
            </a:r>
            <a:r>
              <a:rPr lang="ru-RU" dirty="0" smtClean="0">
                <a:solidFill>
                  <a:srgbClr val="0070C0"/>
                </a:solidFill>
              </a:rPr>
              <a:t>) Общепринятая трактовка этого графика в учебниках экономической «теории».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 данном случае цитируется учебное пособие ИТМО (СПб):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Васюхин</a:t>
            </a:r>
            <a:r>
              <a:rPr lang="ru-RU" dirty="0">
                <a:solidFill>
                  <a:srgbClr val="0070C0"/>
                </a:solidFill>
              </a:rPr>
              <a:t> О.В. </a:t>
            </a:r>
            <a:r>
              <a:rPr lang="ru-RU" dirty="0" smtClean="0">
                <a:solidFill>
                  <a:srgbClr val="0070C0"/>
                </a:solidFill>
              </a:rPr>
              <a:t>«</a:t>
            </a:r>
            <a:r>
              <a:rPr lang="ru-RU" dirty="0">
                <a:solidFill>
                  <a:srgbClr val="0070C0"/>
                </a:solidFill>
              </a:rPr>
              <a:t>Основы ценообразования» (</a:t>
            </a:r>
            <a:r>
              <a:rPr lang="ru-RU" u="sng" dirty="0">
                <a:solidFill>
                  <a:srgbClr val="0070C0"/>
                </a:solidFill>
                <a:hlinkClick r:id="rId3"/>
              </a:rPr>
              <a:t>https://books.ifmo.ru/file/pdf/734.pdf</a:t>
            </a:r>
            <a:r>
              <a:rPr lang="ru-RU" dirty="0" smtClean="0">
                <a:solidFill>
                  <a:srgbClr val="0070C0"/>
                </a:solidFill>
              </a:rPr>
              <a:t>).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7904" y="764704"/>
            <a:ext cx="2160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Эта картинка есть почти в каждом учебнике экономической «теории»: её общепринятая трактовка несостоятельна</a:t>
            </a:r>
            <a:endParaRPr lang="ru-RU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0"/>
            <a:ext cx="8316416" cy="620688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Неразрешимая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задача в либерально-рыночной экономике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32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b030b3f3f903a770e6e0db28f9434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9947" y="836712"/>
            <a:ext cx="4300125" cy="3744417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8316416" cy="620688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Иерархия потребностей и платёжеспособный спрос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6" name="Picture 2" descr="https://facts.net/wp-content/uploads/2023/08/11-extraordinary-facts-about-refraction-16934926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9657" y="692697"/>
            <a:ext cx="2678767" cy="1800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7504" y="620688"/>
            <a:ext cx="4464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Пирамида </a:t>
            </a:r>
            <a:r>
              <a:rPr lang="ru-RU" dirty="0" err="1" smtClean="0"/>
              <a:t>Маслоу</a:t>
            </a:r>
            <a:r>
              <a:rPr lang="ru-RU" dirty="0" smtClean="0"/>
              <a:t> — иерархия потребностей. Реально она обратная: 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в нижней части пирамиды </a:t>
            </a:r>
            <a:r>
              <a:rPr lang="ru-RU" dirty="0" err="1" smtClean="0">
                <a:solidFill>
                  <a:srgbClr val="FF0000"/>
                </a:solidFill>
              </a:rPr>
              <a:t>Маслоу</a:t>
            </a:r>
            <a:r>
              <a:rPr lang="ru-RU" dirty="0" smtClean="0">
                <a:solidFill>
                  <a:srgbClr val="FF0000"/>
                </a:solidFill>
              </a:rPr>
              <a:t> потребности, объективно более высокоприоритетные</a:t>
            </a:r>
            <a:r>
              <a:rPr lang="ru-RU" dirty="0" smtClean="0"/>
              <a:t>.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20072" y="2564904"/>
            <a:ext cx="3923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Платежеспособный спрос распределяется по специализированным рынкам, «преломляясь»  через иерархию потребностей. </a:t>
            </a:r>
          </a:p>
          <a:p>
            <a:r>
              <a:rPr lang="ru-RU" dirty="0" smtClean="0"/>
              <a:t>Это касается как семейного быта, так и предприятий в сфере производства.</a:t>
            </a:r>
          </a:p>
          <a:p>
            <a:r>
              <a:rPr lang="ru-RU" dirty="0" smtClean="0"/>
              <a:t>Поэтому </a:t>
            </a:r>
            <a:r>
              <a:rPr lang="ru-RU" dirty="0" smtClean="0">
                <a:solidFill>
                  <a:srgbClr val="FF0000"/>
                </a:solidFill>
              </a:rPr>
              <a:t>рост номинальных доходов потенциальных </a:t>
            </a:r>
            <a:r>
              <a:rPr lang="ru-RU" dirty="0" err="1" smtClean="0">
                <a:solidFill>
                  <a:srgbClr val="FF0000"/>
                </a:solidFill>
              </a:rPr>
              <a:t>покупа-телей</a:t>
            </a:r>
            <a:r>
              <a:rPr lang="ru-RU" dirty="0" smtClean="0">
                <a:solidFill>
                  <a:srgbClr val="FF0000"/>
                </a:solidFill>
              </a:rPr>
              <a:t> ведёт прежде всего к росту цен на товары, более значимые в их иерархии потребностей, а не к сбыту товаров низких приоритетов в иерархии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7504" y="4509120"/>
            <a:ext cx="4824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развитие общества требует </a:t>
            </a:r>
            <a:r>
              <a:rPr lang="ru-RU" dirty="0" err="1" smtClean="0"/>
              <a:t>производ-ства</a:t>
            </a:r>
            <a:r>
              <a:rPr lang="ru-RU" dirty="0" smtClean="0"/>
              <a:t> и сбыта продукции </a:t>
            </a:r>
            <a:r>
              <a:rPr lang="ru-RU" dirty="0" err="1" smtClean="0"/>
              <a:t>низкоприоритет-ной</a:t>
            </a:r>
            <a:r>
              <a:rPr lang="ru-RU" dirty="0" smtClean="0"/>
              <a:t> в сложившейся иерархии — то </a:t>
            </a:r>
            <a:r>
              <a:rPr lang="ru-RU" dirty="0" smtClean="0">
                <a:solidFill>
                  <a:srgbClr val="FF0000"/>
                </a:solidFill>
              </a:rPr>
              <a:t>сбыт продукции, необходимой для развития общества, может быть обеспечен только за счёт адресных субсидий потребителям, а не за счёт общего роста доходов общества  или соответствующих социальных групп.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40706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Кредитно-финансовая система — управленческий взгляд</a:t>
            </a:r>
            <a:endParaRPr lang="ru-RU" sz="2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6096" y="620688"/>
            <a:ext cx="36724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1200" dirty="0" smtClean="0">
                <a:solidFill>
                  <a:srgbClr val="FF0000"/>
                </a:solidFill>
              </a:rPr>
              <a:t>Кредитование под процент имеет следствиями: </a:t>
            </a:r>
          </a:p>
          <a:p>
            <a:pPr hangingPunct="0"/>
            <a:endParaRPr lang="ru-RU" sz="1200" dirty="0" smtClean="0">
              <a:solidFill>
                <a:srgbClr val="FF0000"/>
              </a:solidFill>
            </a:endParaRPr>
          </a:p>
          <a:p>
            <a:pPr marL="288000" indent="-288000" hangingPunct="0">
              <a:buFont typeface="Arial" pitchFamily="34" charset="0"/>
              <a:buChar char="•"/>
            </a:pPr>
            <a:r>
              <a:rPr lang="ru-RU" sz="1200" dirty="0" smtClean="0"/>
              <a:t>рост </a:t>
            </a:r>
            <a:r>
              <a:rPr lang="ru-RU" sz="1200" dirty="0"/>
              <a:t>номинальных цен (за счёт отнесения процентов по кредиту на себестоимость продукции);</a:t>
            </a:r>
          </a:p>
          <a:p>
            <a:pPr marL="288000" indent="-288000" hangingPunct="0">
              <a:buFont typeface="Arial" pitchFamily="34" charset="0"/>
              <a:buChar char="•"/>
            </a:pPr>
            <a:r>
              <a:rPr lang="ru-RU" sz="1200" dirty="0"/>
              <a:t>потерю некоторой доли покупательной </a:t>
            </a:r>
            <a:r>
              <a:rPr lang="ru-RU" sz="1200" dirty="0" err="1" smtClean="0"/>
              <a:t>спо-собности</a:t>
            </a:r>
            <a:r>
              <a:rPr lang="ru-RU" sz="1200" dirty="0" smtClean="0"/>
              <a:t> </a:t>
            </a:r>
            <a:r>
              <a:rPr lang="ru-RU" sz="1200" dirty="0"/>
              <a:t>вне банковского сектора (за счёт роста уровня цен и оттока </a:t>
            </a:r>
            <a:r>
              <a:rPr lang="ru-RU" sz="1200" dirty="0" err="1" smtClean="0"/>
              <a:t>платёжеспособ-ности</a:t>
            </a:r>
            <a:r>
              <a:rPr lang="ru-RU" sz="1200" dirty="0" smtClean="0"/>
              <a:t> </a:t>
            </a:r>
            <a:r>
              <a:rPr lang="ru-RU" sz="1200" dirty="0"/>
              <a:t>из общества в результате выплаты процентов по кредитам); </a:t>
            </a:r>
            <a:endParaRPr lang="ru-RU" sz="1200" dirty="0" smtClean="0"/>
          </a:p>
          <a:p>
            <a:pPr marL="288000" indent="-288000" hangingPunct="0">
              <a:buFont typeface="Arial" pitchFamily="34" charset="0"/>
              <a:buChar char="•"/>
            </a:pPr>
            <a:r>
              <a:rPr lang="ru-RU" sz="1200" dirty="0" smtClean="0"/>
              <a:t>диспропорции между оборотными </a:t>
            </a:r>
            <a:r>
              <a:rPr lang="ru-RU" sz="1200" dirty="0" err="1" smtClean="0"/>
              <a:t>средства-ми</a:t>
            </a:r>
            <a:r>
              <a:rPr lang="ru-RU" sz="1200" dirty="0" smtClean="0"/>
              <a:t> предприятий и  их производственными мощностями как таковыми (объёмом </a:t>
            </a:r>
            <a:r>
              <a:rPr lang="ru-RU" sz="1200" dirty="0" err="1" smtClean="0"/>
              <a:t>выпу-ска</a:t>
            </a:r>
            <a:r>
              <a:rPr lang="ru-RU" sz="1200" dirty="0" smtClean="0"/>
              <a:t> продукции в неизменных ценах);</a:t>
            </a:r>
            <a:endParaRPr lang="ru-RU" sz="1200" dirty="0"/>
          </a:p>
          <a:p>
            <a:pPr marL="288000" indent="-288000" hangingPunct="0">
              <a:buFont typeface="Arial" pitchFamily="34" charset="0"/>
              <a:buChar char="•"/>
            </a:pPr>
            <a:r>
              <a:rPr lang="ru-RU" sz="1200" dirty="0"/>
              <a:t>деформацию производственного и </a:t>
            </a:r>
            <a:r>
              <a:rPr lang="ru-RU" sz="1200" dirty="0" err="1" smtClean="0"/>
              <a:t>потреби-тельского</a:t>
            </a:r>
            <a:r>
              <a:rPr lang="ru-RU" sz="1200" dirty="0" smtClean="0"/>
              <a:t> </a:t>
            </a:r>
            <a:r>
              <a:rPr lang="ru-RU" sz="1200" dirty="0"/>
              <a:t>спроса и предложения продукции под воздействием прироста покупательной активности </a:t>
            </a:r>
            <a:r>
              <a:rPr lang="ru-RU" sz="1200" dirty="0" err="1"/>
              <a:t>мафиозно</a:t>
            </a:r>
            <a:r>
              <a:rPr lang="ru-RU" sz="1200" dirty="0"/>
              <a:t> организованной </a:t>
            </a:r>
            <a:r>
              <a:rPr lang="ru-RU" sz="1200" dirty="0" err="1" smtClean="0"/>
              <a:t>кор-порации</a:t>
            </a:r>
            <a:r>
              <a:rPr lang="ru-RU" sz="1200" dirty="0" smtClean="0"/>
              <a:t> ростовщиков</a:t>
            </a:r>
            <a:r>
              <a:rPr lang="ru-RU" sz="1200" dirty="0"/>
              <a:t>, в чью </a:t>
            </a:r>
            <a:r>
              <a:rPr lang="ru-RU" sz="1200" dirty="0" smtClean="0"/>
              <a:t>собственность </a:t>
            </a:r>
            <a:r>
              <a:rPr lang="ru-RU" sz="1200" dirty="0"/>
              <a:t>необратимо перетекают (вследствие </a:t>
            </a:r>
            <a:r>
              <a:rPr lang="ru-RU" sz="1200" dirty="0" err="1" smtClean="0"/>
              <a:t>плате-жей</a:t>
            </a:r>
            <a:r>
              <a:rPr lang="ru-RU" sz="1200" dirty="0" smtClean="0"/>
              <a:t> </a:t>
            </a:r>
            <a:r>
              <a:rPr lang="ru-RU" sz="1200" dirty="0"/>
              <a:t>по процентам) финансы общества; </a:t>
            </a:r>
          </a:p>
          <a:p>
            <a:pPr marL="288000" indent="-288000">
              <a:buFont typeface="Arial" pitchFamily="34" charset="0"/>
              <a:buChar char="•"/>
            </a:pPr>
            <a:r>
              <a:rPr lang="ru-RU" sz="1200" dirty="0" smtClean="0"/>
              <a:t>социальную </a:t>
            </a:r>
            <a:r>
              <a:rPr lang="ru-RU" sz="1200" dirty="0"/>
              <a:t>напряжённость, поскольку как ростовщики, так и их непосредственные </a:t>
            </a:r>
            <a:r>
              <a:rPr lang="ru-RU" sz="1200" dirty="0" smtClean="0"/>
              <a:t>должники через </a:t>
            </a:r>
            <a:r>
              <a:rPr lang="ru-RU" sz="1200" dirty="0"/>
              <a:t>воздействие ссудного </a:t>
            </a:r>
            <a:r>
              <a:rPr lang="ru-RU" sz="1200" dirty="0" err="1" smtClean="0"/>
              <a:t>про-цента</a:t>
            </a:r>
            <a:r>
              <a:rPr lang="ru-RU" sz="1200" dirty="0" smtClean="0"/>
              <a:t> </a:t>
            </a:r>
            <a:r>
              <a:rPr lang="ru-RU" sz="1200" dirty="0"/>
              <a:t>на себестоимость и доходы </a:t>
            </a:r>
            <a:r>
              <a:rPr lang="ru-RU" sz="1200" dirty="0" err="1" smtClean="0"/>
              <a:t>перекачи-вают</a:t>
            </a:r>
            <a:r>
              <a:rPr lang="ru-RU" sz="1200" dirty="0" smtClean="0"/>
              <a:t> </a:t>
            </a:r>
            <a:r>
              <a:rPr lang="ru-RU" sz="1200" dirty="0"/>
              <a:t>в собственность </a:t>
            </a:r>
            <a:r>
              <a:rPr lang="ru-RU" sz="1200" dirty="0" smtClean="0"/>
              <a:t>корпорации </a:t>
            </a:r>
            <a:r>
              <a:rPr lang="ru-RU" sz="1200" dirty="0" err="1" smtClean="0"/>
              <a:t>кредито-ров</a:t>
            </a:r>
            <a:r>
              <a:rPr lang="ru-RU" sz="1200" dirty="0" smtClean="0"/>
              <a:t> </a:t>
            </a:r>
            <a:r>
              <a:rPr lang="ru-RU" sz="1200" dirty="0"/>
              <a:t>покупательную способность и тех </a:t>
            </a:r>
            <a:r>
              <a:rPr lang="ru-RU" sz="1200" dirty="0" err="1" smtClean="0"/>
              <a:t>физи-ческих</a:t>
            </a:r>
            <a:r>
              <a:rPr lang="ru-RU" sz="1200" dirty="0" smtClean="0"/>
              <a:t> </a:t>
            </a:r>
            <a:r>
              <a:rPr lang="ru-RU" sz="1200" dirty="0"/>
              <a:t>и юридических лиц, которые сами не прибегали к заимствованиями у </a:t>
            </a:r>
            <a:r>
              <a:rPr lang="ru-RU" sz="1200" dirty="0" err="1" smtClean="0"/>
              <a:t>ростовщи-ческой</a:t>
            </a:r>
            <a:r>
              <a:rPr lang="ru-RU" sz="1200" dirty="0" smtClean="0"/>
              <a:t> корпорации, </a:t>
            </a:r>
            <a:r>
              <a:rPr lang="ru-RU" sz="1200" dirty="0"/>
              <a:t>т.е. ростовщики и </a:t>
            </a:r>
            <a:r>
              <a:rPr lang="ru-RU" sz="1200" dirty="0" err="1" smtClean="0"/>
              <a:t>заём-щики</a:t>
            </a:r>
            <a:r>
              <a:rPr lang="ru-RU" sz="1200" dirty="0" smtClean="0"/>
              <a:t> </a:t>
            </a:r>
            <a:r>
              <a:rPr lang="ru-RU" sz="1200" dirty="0"/>
              <a:t>обворовывают всех прочих.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121" name="Picture 1" descr="Кирхгоф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5" y="681608"/>
            <a:ext cx="5379975" cy="339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0" y="4005064"/>
            <a:ext cx="54360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8800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F0000"/>
                </a:solidFill>
              </a:rPr>
              <a:t>В кредитно-финансовой системе денег всегда 100 % и они только выражаются в номиналах денежных сумм. Каждая денежная сумма — некая доля от этих 100 %</a:t>
            </a:r>
          </a:p>
          <a:p>
            <a:pPr marL="252000" indent="-28800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F0000"/>
                </a:solidFill>
              </a:rPr>
              <a:t>Первичный генератор инфляции и разрыва хозяйственных связей в реальном секторе — ссудный процент по кредиту, и прежде всего — ключевая ставка Центробанка.</a:t>
            </a:r>
          </a:p>
          <a:p>
            <a:pPr marL="252000" indent="-28800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FF0000"/>
                </a:solidFill>
              </a:rPr>
              <a:t>Ссудный процент в кредитно-финансовой системе  государства и полнота государственного суверенитета — несовместимы.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921494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Почему дорожает антиквариат? — трудозатраты на его производство (измеряются в «</a:t>
            </a:r>
            <a:r>
              <a:rPr lang="ru-RU" dirty="0" err="1" smtClean="0">
                <a:solidFill>
                  <a:srgbClr val="FF0000"/>
                </a:solidFill>
              </a:rPr>
              <a:t>человеко×часах</a:t>
            </a:r>
            <a:r>
              <a:rPr lang="ru-RU" dirty="0" smtClean="0">
                <a:solidFill>
                  <a:srgbClr val="FF0000"/>
                </a:solidFill>
              </a:rPr>
              <a:t>») остались в далёком прошлом и с той поры неизменны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3248980"/>
            <a:ext cx="511800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expert.ru/data/public/468027/468073/066_expert_24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9276" y="2348880"/>
            <a:ext cx="3829050" cy="44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get-pdb/881477/aa5ce79a-cf31-4b9e-80fb-5ec06343ce14/s1200?webp=fal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0216" y="1844825"/>
            <a:ext cx="2053286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6516216" cy="908720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Трудовая теория стоимости — чушь.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На её основе можно только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оценить себестоимость </a:t>
            </a:r>
            <a:r>
              <a:rPr kumimoji="0" lang="ru-RU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СТАНДАРТНЫХ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работ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не требующих творчества.</a:t>
            </a:r>
            <a:b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Ценообразование протекает иначе: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продавец назначает максимальную цену, под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которую есть платёжеспособный спрос.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30" name="Picture 6" descr="https://avatars.mds.yandex.net/get-pdb/963318/30e4327a-b175-4e74-bcbb-4330c05bf637/s1200?webp=fal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5818" y="130146"/>
            <a:ext cx="2630678" cy="21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71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80684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СССР в расцвете мощи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69E8-69D1-4CD7-947E-6AC691BB8E1F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3348" y="1412776"/>
            <a:ext cx="5260651" cy="530120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</p:txBody>
      </p:sp>
      <p:pic>
        <p:nvPicPr>
          <p:cNvPr id="3074" name="Picture 2" descr="https://ru.moscovery.com/wp-content/uploads/2016/04/%D0%A1%D1%82%D0%B0%D0%BB%D0%B8%D0%BD-1930-%D0%B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052736"/>
            <a:ext cx="2594752" cy="415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2256" y="908720"/>
            <a:ext cx="64417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dirty="0" smtClean="0"/>
              <a:t>«… я </a:t>
            </a:r>
            <a:r>
              <a:rPr lang="ru-RU" dirty="0"/>
              <a:t>думаю, что </a:t>
            </a:r>
            <a:r>
              <a:rPr lang="ru-RU" dirty="0" smtClean="0"/>
              <a:t>необходимо </a:t>
            </a:r>
            <a:r>
              <a:rPr lang="ru-RU" dirty="0"/>
              <a:t>откинуть и некоторые другие понятия, взятые из “Капитала” Маркса, ... </a:t>
            </a:r>
            <a:r>
              <a:rPr lang="ru-RU" dirty="0" err="1" smtClean="0"/>
              <a:t>искус-ственно</a:t>
            </a:r>
            <a:r>
              <a:rPr lang="ru-RU" dirty="0" smtClean="0"/>
              <a:t> приклеиваемые </a:t>
            </a:r>
            <a:r>
              <a:rPr lang="ru-RU" dirty="0"/>
              <a:t>к нашим социалистическим отношениям. Я имею в виду, между прочим, такие </a:t>
            </a:r>
            <a:r>
              <a:rPr lang="ru-RU" dirty="0" err="1" smtClean="0"/>
              <a:t>поня-тия</a:t>
            </a:r>
            <a:r>
              <a:rPr lang="ru-RU" dirty="0"/>
              <a:t>, как “необходимый” и “прибавочный” труд, “</a:t>
            </a:r>
            <a:r>
              <a:rPr lang="ru-RU" dirty="0" err="1" smtClean="0"/>
              <a:t>необхо-димый</a:t>
            </a:r>
            <a:r>
              <a:rPr lang="ru-RU" dirty="0"/>
              <a:t>” и “прибавочный” продукт, “необходимое” и “</a:t>
            </a:r>
            <a:r>
              <a:rPr lang="ru-RU" dirty="0" err="1" smtClean="0"/>
              <a:t>при-бавочное</a:t>
            </a:r>
            <a:r>
              <a:rPr lang="ru-RU" dirty="0"/>
              <a:t>” время. ( ... )</a:t>
            </a:r>
          </a:p>
          <a:p>
            <a:pPr hangingPunct="0"/>
            <a:r>
              <a:rPr lang="ru-RU" dirty="0" smtClean="0"/>
              <a:t>	</a:t>
            </a:r>
            <a:r>
              <a:rPr lang="ru-RU" dirty="0" smtClean="0">
                <a:solidFill>
                  <a:srgbClr val="0070C0"/>
                </a:solidFill>
              </a:rPr>
              <a:t>Я </a:t>
            </a:r>
            <a:r>
              <a:rPr lang="ru-RU" dirty="0">
                <a:solidFill>
                  <a:srgbClr val="0070C0"/>
                </a:solidFill>
              </a:rPr>
              <a:t>думаю, что наши экономисты должны </a:t>
            </a:r>
            <a:r>
              <a:rPr lang="ru-RU" dirty="0" err="1" smtClean="0">
                <a:solidFill>
                  <a:srgbClr val="0070C0"/>
                </a:solidFill>
              </a:rPr>
              <a:t>покон-чить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с этим несоответствием между старыми понятиями и новым положением вещей в нашей социалистической стране, заменив старые понятия новыми, </a:t>
            </a:r>
            <a:r>
              <a:rPr lang="ru-RU" dirty="0" err="1" smtClean="0">
                <a:solidFill>
                  <a:srgbClr val="0070C0"/>
                </a:solidFill>
              </a:rPr>
              <a:t>соответствую-щими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новому положению.</a:t>
            </a:r>
          </a:p>
          <a:p>
            <a:r>
              <a:rPr lang="ru-RU" dirty="0" smtClean="0"/>
              <a:t>	Мы </a:t>
            </a:r>
            <a:r>
              <a:rPr lang="ru-RU" dirty="0"/>
              <a:t>могли терпеть это несоответствие до </a:t>
            </a:r>
            <a:r>
              <a:rPr lang="ru-RU" dirty="0" err="1" smtClean="0"/>
              <a:t>извест-ного</a:t>
            </a:r>
            <a:r>
              <a:rPr lang="ru-RU" dirty="0" smtClean="0"/>
              <a:t> </a:t>
            </a:r>
            <a:r>
              <a:rPr lang="ru-RU" dirty="0"/>
              <a:t>времени, но теперь пришло время, когда мы </a:t>
            </a:r>
            <a:r>
              <a:rPr lang="ru-RU" dirty="0" err="1" smtClean="0"/>
              <a:t>дол-жны</a:t>
            </a:r>
            <a:r>
              <a:rPr lang="ru-RU" dirty="0"/>
              <a:t>, наконец, ликвидировать это несоответствие</a:t>
            </a:r>
            <a:r>
              <a:rPr lang="ru-RU" dirty="0" smtClean="0"/>
              <a:t>» («Экономические проблемы социализма в СССР», 1952 г.)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5" y="5452108"/>
            <a:ext cx="89289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В этом фрагменте И.В. Сталин предложил очистить теорию от </a:t>
            </a:r>
            <a:r>
              <a:rPr lang="ru-RU" sz="2000" dirty="0" err="1" smtClean="0">
                <a:solidFill>
                  <a:srgbClr val="FF0000"/>
                </a:solidFill>
              </a:rPr>
              <a:t>метроло-гически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несостоятельных понятий, на которых построен марксизм. По сути </a:t>
            </a:r>
            <a:r>
              <a:rPr lang="ru-RU" sz="2000" dirty="0" smtClean="0">
                <a:solidFill>
                  <a:srgbClr val="FF0000"/>
                </a:solidFill>
              </a:rPr>
              <a:t>эти абзацы — смертный приговор </a:t>
            </a:r>
            <a:r>
              <a:rPr lang="ru-RU" sz="2000" dirty="0">
                <a:solidFill>
                  <a:srgbClr val="FF0000"/>
                </a:solidFill>
              </a:rPr>
              <a:t>марксизму, чего многие не </a:t>
            </a:r>
            <a:r>
              <a:rPr lang="ru-RU" sz="2000" dirty="0" err="1" smtClean="0">
                <a:solidFill>
                  <a:srgbClr val="FF0000"/>
                </a:solidFill>
              </a:rPr>
              <a:t>пони-мают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до сих пор.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676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80684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СССР в расцвете мощи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69E8-69D1-4CD7-947E-6AC691BB8E1F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3348" y="1412776"/>
            <a:ext cx="5260651" cy="530120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</p:txBody>
      </p:sp>
      <p:pic>
        <p:nvPicPr>
          <p:cNvPr id="3074" name="Picture 2" descr="https://ru.moscovery.com/wp-content/uploads/2016/04/%D0%A1%D1%82%D0%B0%D0%BB%D0%B8%D0%BD-1930-%D0%B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068586"/>
            <a:ext cx="2376263" cy="380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083508"/>
            <a:ext cx="6660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2000" dirty="0">
                <a:solidFill>
                  <a:srgbClr val="FF0000"/>
                </a:solidFill>
              </a:rPr>
              <a:t>«Вы должны в ближайшее время заняться вопросами дальнейшего развития теории. Мы можем что-то напутать в хозяйстве. Но так или иначе выправим положение. Если мы напутаем в теории, то загубим </a:t>
            </a:r>
            <a:r>
              <a:rPr lang="ru-RU" sz="2000" dirty="0" smtClean="0">
                <a:solidFill>
                  <a:srgbClr val="FF0000"/>
                </a:solidFill>
              </a:rPr>
              <a:t>всё </a:t>
            </a:r>
            <a:r>
              <a:rPr lang="ru-RU" sz="2000" dirty="0">
                <a:solidFill>
                  <a:srgbClr val="FF0000"/>
                </a:solidFill>
              </a:rPr>
              <a:t>дело. Без теории нам смерть, смерть, смерть!..» </a:t>
            </a:r>
            <a:r>
              <a:rPr lang="ru-RU" sz="2000" dirty="0" smtClean="0">
                <a:solidFill>
                  <a:srgbClr val="FF0000"/>
                </a:solidFill>
              </a:rPr>
              <a:t> — с нажимом </a:t>
            </a:r>
            <a:r>
              <a:rPr lang="ru-RU" sz="2000" dirty="0">
                <a:solidFill>
                  <a:srgbClr val="FF0000"/>
                </a:solidFill>
              </a:rPr>
              <a:t>закончил Сталин и положил </a:t>
            </a:r>
            <a:r>
              <a:rPr lang="ru-RU" sz="2000" dirty="0" smtClean="0">
                <a:solidFill>
                  <a:srgbClr val="FF0000"/>
                </a:solidFill>
              </a:rPr>
              <a:t>трубку».</a:t>
            </a:r>
            <a:r>
              <a:rPr lang="ru-RU" sz="2000" dirty="0">
                <a:solidFill>
                  <a:srgbClr val="FF0000"/>
                </a:solidFill>
              </a:rPr>
              <a:t> </a:t>
            </a:r>
            <a:endParaRPr lang="ru-RU" sz="2000" dirty="0" smtClean="0">
              <a:solidFill>
                <a:srgbClr val="FF0000"/>
              </a:solidFill>
            </a:endParaRPr>
          </a:p>
          <a:p>
            <a:pPr hangingPunct="0"/>
            <a:endParaRPr lang="ru-RU" sz="2000" dirty="0" smtClean="0"/>
          </a:p>
          <a:p>
            <a:pPr hangingPunct="0"/>
            <a:r>
              <a:rPr lang="ru-RU" sz="2000" dirty="0" smtClean="0"/>
              <a:t>(Из телефонного </a:t>
            </a:r>
            <a:r>
              <a:rPr lang="ru-RU" sz="2000" dirty="0"/>
              <a:t>разговора И.В. Сталина с </a:t>
            </a:r>
            <a:r>
              <a:rPr lang="ru-RU" sz="2000" dirty="0" smtClean="0"/>
              <a:t>членом </a:t>
            </a:r>
            <a:r>
              <a:rPr lang="ru-RU" sz="2000" dirty="0"/>
              <a:t>Президиума ЦК КПСС Дмитрием Ивановичем </a:t>
            </a:r>
            <a:r>
              <a:rPr lang="ru-RU" sz="2000" dirty="0" err="1"/>
              <a:t>Чесноковым</a:t>
            </a:r>
            <a:r>
              <a:rPr lang="ru-RU" sz="2000" dirty="0"/>
              <a:t> за день-два до смерти </a:t>
            </a:r>
            <a:r>
              <a:rPr lang="ru-RU" sz="2000" dirty="0" smtClean="0"/>
              <a:t>И.В.Сталина.</a:t>
            </a:r>
            <a:r>
              <a:rPr lang="ru-RU" sz="2000" dirty="0"/>
              <a:t>  </a:t>
            </a:r>
            <a:r>
              <a:rPr lang="ru-RU" sz="2000" dirty="0" smtClean="0"/>
              <a:t>— Ричард </a:t>
            </a:r>
            <a:r>
              <a:rPr lang="ru-RU" sz="2000" dirty="0"/>
              <a:t>Косолапов. "Слово </a:t>
            </a:r>
            <a:r>
              <a:rPr lang="ru-RU" sz="2000" dirty="0" smtClean="0"/>
              <a:t>товарищу Сталину". Предисловие).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941168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После И.В.Сталина вопрос о научно-методологическом обеспечении государственного управления и управления 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в экономике, о развитии научно-методологического обеспечения никто из политиков не только не ставил, 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но и не отзывался на такого рода предложения «снизу». 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9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7143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+mj-lt"/>
              </a:rPr>
              <a:t>И нет разницы между известными нам капитализмом и социализмом: и там, и там работающей теории нет</a:t>
            </a:r>
            <a:endParaRPr lang="ru-RU" sz="2400" dirty="0">
              <a:latin typeface="+mj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«Дайте мне одностороннего экономиста! Все мои экономисты говорят: “С одной стороны… с другой стороны…”»</a:t>
            </a:r>
            <a:r>
              <a:rPr lang="ru-RU" sz="1600" dirty="0" smtClean="0"/>
              <a:t> (президент США в 1945-1953 гг. Гарри С. Трумэн, цитата с сайта газеты “Известия”, сентябрь 2003 г.) </a:t>
            </a:r>
            <a:r>
              <a:rPr lang="ru-RU" sz="1600" dirty="0" smtClean="0">
                <a:solidFill>
                  <a:srgbClr val="008080"/>
                </a:solidFill>
              </a:rPr>
              <a:t>—  Как управлять  государством на основе такого рода советов? Кто должен отвечать за последствия реализации советов?</a:t>
            </a:r>
          </a:p>
          <a:p>
            <a:pPr algn="just">
              <a:buNone/>
            </a:pPr>
            <a:endParaRPr lang="ru-RU" sz="9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«Порок современной экономики — не равнодушие к практическим проблемам, как полагали многие практики, а полная непригодность научных методов, с помощью которых их пытаются решать» </a:t>
            </a:r>
            <a:r>
              <a:rPr lang="ru-RU" sz="1600" dirty="0" smtClean="0"/>
              <a:t>(В.В.Леонтьев — лауреат Нобелевской премии по экономике 1973 г.). </a:t>
            </a:r>
            <a:r>
              <a:rPr lang="ru-RU" sz="1600" dirty="0" smtClean="0">
                <a:solidFill>
                  <a:srgbClr val="008080"/>
                </a:solidFill>
              </a:rPr>
              <a:t>— Но непригодность методов — следствие именно равнодушия хорошо прикормленных культовых авторитетов экономической науки к реальным  проблемам.</a:t>
            </a:r>
          </a:p>
          <a:p>
            <a:pPr algn="just">
              <a:buNone/>
            </a:pPr>
            <a:endParaRPr lang="ru-RU" sz="9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С 1936 г. И.В.Сталин  требовал от советской науки создание учебника экономической теории, который бы описывал практику управления хозяйственной системой  СССР, но учебник так и не был создан. </a:t>
            </a:r>
            <a:r>
              <a:rPr lang="ru-RU" sz="1600" dirty="0" smtClean="0">
                <a:solidFill>
                  <a:srgbClr val="008080"/>
                </a:solidFill>
              </a:rPr>
              <a:t>(Галушка А.С. и др. «Кристалл роста», раздел 8.5 Теория: формула не раскрыта).</a:t>
            </a:r>
          </a:p>
          <a:p>
            <a:pPr algn="just">
              <a:buNone/>
            </a:pPr>
            <a:endParaRPr lang="ru-RU" sz="9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«Следует признать со всею определённостью, что экономическая наука, да и общественные науки в целом оказались не готовыми к ответу на вопросы, поставленные … ходом нашего развития. Многие фундаментальные проблемы развивающегося социализма приходится решать сегодня эмпирически, методом «проб и ошибок», со всеми негативными последствиями, связанными с теоретической неподготовленностью к таким решениям» </a:t>
            </a:r>
            <a:r>
              <a:rPr lang="ru-RU" sz="1600" dirty="0" smtClean="0"/>
              <a:t>(</a:t>
            </a:r>
            <a:r>
              <a:rPr lang="ru-RU" sz="1600" dirty="0" err="1" smtClean="0"/>
              <a:t>А.И.Анчишкин</a:t>
            </a:r>
            <a:r>
              <a:rPr lang="ru-RU" sz="1600" dirty="0" smtClean="0"/>
              <a:t> — академик АН СССР, создатель Института народно-хозяйственного прогнозирования РАН; «Коммунист», теоретический и политический журнал ЦК КПСС, № 5 (1303), март 1987 г.).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07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6" y="0"/>
            <a:ext cx="9144000" cy="112474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Надо соотносить одно с другим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с общенаучных методологических позиций: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28458"/>
            <a:ext cx="55446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/>
              <a:t>А.Я.Лившиц — в прошлом помощник президента РФ Б.Н.Ельцина, потом вице-премьер и министр финансов: </a:t>
            </a:r>
            <a:r>
              <a:rPr lang="ru-RU" sz="2000" b="1" dirty="0" smtClean="0"/>
              <a:t>«Экономика </a:t>
            </a:r>
            <a:r>
              <a:rPr lang="ru-RU" sz="2000" b="1" dirty="0"/>
              <a:t>похожа на женщину. Разве её поймёшь</a:t>
            </a:r>
            <a:r>
              <a:rPr lang="ru-RU" sz="2000" b="1" dirty="0" smtClean="0"/>
              <a:t>?» </a:t>
            </a:r>
            <a:r>
              <a:rPr lang="ru-RU" sz="2000" dirty="0"/>
              <a:t>— «Финансовые известия», 05.10.2005 г</a:t>
            </a:r>
            <a:r>
              <a:rPr lang="ru-RU" sz="2000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ru-RU" sz="2000" dirty="0" err="1" smtClean="0"/>
              <a:t>А.В.Дворкович</a:t>
            </a:r>
            <a:r>
              <a:rPr lang="ru-RU" sz="2000" dirty="0" smtClean="0"/>
              <a:t> – в прошлом помощник </a:t>
            </a:r>
            <a:r>
              <a:rPr lang="ru-RU" sz="2000" dirty="0"/>
              <a:t>президента </a:t>
            </a:r>
            <a:r>
              <a:rPr lang="ru-RU" sz="2000" dirty="0" smtClean="0"/>
              <a:t>РФ </a:t>
            </a:r>
            <a:r>
              <a:rPr lang="ru-RU" sz="2000" dirty="0" err="1" smtClean="0"/>
              <a:t>Д.А.Медведева</a:t>
            </a:r>
            <a:r>
              <a:rPr lang="ru-RU" sz="2000" dirty="0" smtClean="0"/>
              <a:t>, потом вице-премьер: </a:t>
            </a:r>
            <a:r>
              <a:rPr lang="ru-RU" sz="2000" b="1" dirty="0" smtClean="0"/>
              <a:t>«Экономистов </a:t>
            </a:r>
            <a:r>
              <a:rPr lang="ru-RU" sz="2000" b="1" dirty="0"/>
              <a:t>придумали для того, чтобы на их фоне хорошо выглядели </a:t>
            </a:r>
            <a:r>
              <a:rPr lang="ru-RU" sz="2000" b="1" dirty="0" smtClean="0"/>
              <a:t>синоптики» </a:t>
            </a:r>
            <a:r>
              <a:rPr lang="ru-RU" sz="2000" dirty="0"/>
              <a:t>— «Комсомольская правда», 11.06.2009 г</a:t>
            </a:r>
            <a:r>
              <a:rPr lang="ru-RU" sz="2000" dirty="0" smtClean="0"/>
              <a:t>. </a:t>
            </a:r>
          </a:p>
          <a:p>
            <a:pPr>
              <a:spcBef>
                <a:spcPts val="120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Для политиков и обществоведов такие «откровения» — норма. А если их упрекнуть в некомпетентности, то они не способны ни к чему, кроме как предъявлять «регалии» вплоть до нобелевских премий.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1344825"/>
            <a:ext cx="3365935" cy="53245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Аналог</a:t>
            </a:r>
            <a:r>
              <a:rPr lang="ru-RU" sz="2000" dirty="0" smtClean="0"/>
              <a:t>: Сдача экзамена по сопротивлению материалов в техническом вузе. </a:t>
            </a:r>
          </a:p>
          <a:p>
            <a:r>
              <a:rPr lang="ru-RU" sz="2000" i="1" dirty="0" smtClean="0"/>
              <a:t>Студент</a:t>
            </a:r>
            <a:r>
              <a:rPr lang="ru-RU" sz="2000" dirty="0" smtClean="0"/>
              <a:t>: </a:t>
            </a:r>
            <a:r>
              <a:rPr lang="ru-RU" sz="2000" b="1" dirty="0" smtClean="0"/>
              <a:t>Профессор, механика сплошных сред как женщина: разве её  поймёшь? </a:t>
            </a:r>
          </a:p>
          <a:p>
            <a:r>
              <a:rPr lang="ru-RU" sz="2000" i="1" dirty="0" smtClean="0"/>
              <a:t>Профессор</a:t>
            </a:r>
            <a:r>
              <a:rPr lang="ru-RU" sz="2000" dirty="0" smtClean="0"/>
              <a:t>: Это </a:t>
            </a:r>
            <a:r>
              <a:rPr lang="ru-RU" sz="2000" dirty="0" err="1" smtClean="0"/>
              <a:t>гени-ально</a:t>
            </a:r>
            <a:r>
              <a:rPr lang="ru-RU" sz="2000" dirty="0" smtClean="0"/>
              <a:t>, вы заслуживаете не только отличной оценки, но и учёной степени кандидата… Нет, доктора наук.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При таком «сопромате» рухнула бы вся цивилизация.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86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6" y="0"/>
            <a:ext cx="9144000" cy="69269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Нравственно-этическая классификация экономических теорий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620688"/>
            <a:ext cx="914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	Люди, вступая в практическую деятельность, потоки оперативной информации соотносят с тем, чему их учили в школе и в вузах, а также и с тем, что они освоили в процессе самообразования. Вследствие этого учебные программы во многом программируют результаты практической деятельности всех (см. Дж.К. </a:t>
            </a:r>
            <a:r>
              <a:rPr lang="ru-RU" sz="1600" dirty="0" err="1" smtClean="0"/>
              <a:t>Гэлбрейт</a:t>
            </a:r>
            <a:r>
              <a:rPr lang="ru-RU" sz="1600" dirty="0" smtClean="0"/>
              <a:t> «Экономические теории и цели общества», гл. 1; </a:t>
            </a:r>
            <a:r>
              <a:rPr lang="en-US" sz="1600" dirty="0" smtClean="0"/>
              <a:t>J</a:t>
            </a:r>
            <a:r>
              <a:rPr lang="ru-RU" sz="1600" dirty="0" smtClean="0"/>
              <a:t>.</a:t>
            </a:r>
            <a:r>
              <a:rPr lang="en-US" sz="1600" dirty="0" smtClean="0"/>
              <a:t>K</a:t>
            </a:r>
            <a:r>
              <a:rPr lang="ru-RU" sz="1600" dirty="0" smtClean="0"/>
              <a:t>.</a:t>
            </a:r>
            <a:r>
              <a:rPr lang="en-US" sz="1600" dirty="0" smtClean="0"/>
              <a:t> Galbraith</a:t>
            </a:r>
            <a:r>
              <a:rPr lang="ru-RU" sz="1600" dirty="0" smtClean="0"/>
              <a:t>. «</a:t>
            </a:r>
            <a:r>
              <a:rPr lang="en-US" sz="1600" dirty="0" smtClean="0"/>
              <a:t>Economics and the Public Purpose</a:t>
            </a:r>
            <a:r>
              <a:rPr lang="ru-RU" sz="1600" dirty="0" smtClean="0"/>
              <a:t>». 1973). </a:t>
            </a:r>
            <a:r>
              <a:rPr lang="ru-RU" sz="1600" dirty="0" err="1" smtClean="0"/>
              <a:t>Соответствен-но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экономические теории (как и все прочие теории) предназначены для решения </a:t>
            </a:r>
            <a:r>
              <a:rPr lang="ru-RU" sz="1600" dirty="0" err="1" smtClean="0">
                <a:solidFill>
                  <a:srgbClr val="FF0000"/>
                </a:solidFill>
              </a:rPr>
              <a:t>определён-ных</a:t>
            </a:r>
            <a:r>
              <a:rPr lang="ru-RU" sz="1600" dirty="0" smtClean="0">
                <a:solidFill>
                  <a:srgbClr val="FF0000"/>
                </a:solidFill>
              </a:rPr>
              <a:t> задач, и на их основе невозможно решать другие задачи</a:t>
            </a:r>
            <a:r>
              <a:rPr lang="ru-RU" sz="1600" dirty="0" smtClean="0"/>
              <a:t>. В соотнесении с различными задачами экономические теории можно отнести к одному из трёх классов:</a:t>
            </a:r>
          </a:p>
          <a:p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Как индивиду обогатиться в короткие сроки, чтобы повысить и поддерживать свой социальный статус? 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Как обогащаться и удерживать свой социальный статус некоему корпоративному меньшинству так, чтобы остальное общество, работая на обеспечение экономического и иного социально статусного превосходства этого меньшинства, воспринимало бы </a:t>
            </a:r>
            <a:r>
              <a:rPr lang="ru-RU" sz="1600" dirty="0" err="1" smtClean="0"/>
              <a:t>проис-ходящее</a:t>
            </a:r>
            <a:r>
              <a:rPr lang="ru-RU" sz="1600" dirty="0" smtClean="0"/>
              <a:t> как безальтернативно должное, и социально-статусное превосходство этого меньшинства — как неоспоримо оправданное предпринимательским и прочими  талантами его представителей (вплоть до убеждённости в их расовом превосходстве)? 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rgbClr val="FF0000"/>
                </a:solidFill>
              </a:rPr>
              <a:t>Как организовать в обществе производство и распределение природных благ и продукции так, чтобы В ПРЕЕМСТВЕННОСТИ ПОКОЛЕНИЙ ВСЕ </a:t>
            </a:r>
            <a:r>
              <a:rPr lang="ru-RU" sz="1600" b="1" dirty="0" smtClean="0">
                <a:solidFill>
                  <a:srgbClr val="FF0000"/>
                </a:solidFill>
              </a:rPr>
              <a:t>были </a:t>
            </a:r>
            <a:r>
              <a:rPr lang="ru-RU" sz="1600" b="1" dirty="0" err="1" smtClean="0">
                <a:solidFill>
                  <a:srgbClr val="FF0000"/>
                </a:solidFill>
              </a:rPr>
              <a:t>гарантиро-ванно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сыты, одеты, имели </a:t>
            </a:r>
            <a:r>
              <a:rPr lang="ru-RU" sz="1600" i="1" dirty="0" smtClean="0">
                <a:solidFill>
                  <a:srgbClr val="FF0000"/>
                </a:solidFill>
              </a:rPr>
              <a:t>жильё, достойное человека, </a:t>
            </a:r>
            <a:r>
              <a:rPr lang="ru-RU" sz="1600" dirty="0" smtClean="0">
                <a:solidFill>
                  <a:srgbClr val="FF0000"/>
                </a:solidFill>
              </a:rPr>
              <a:t>чтобы дети превосходили родителей по своему здоровью и потенциалу развития, получали добротное воспитание и жизненно состоятельное образование, и чтобы общество жило в гармонии с Природой в преемственности поколений?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6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Рынок рынку — рознь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96" y="620688"/>
            <a:ext cx="910850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buFont typeface="Arial" pitchFamily="34" charset="0"/>
              <a:buChar char="•"/>
            </a:pPr>
            <a:r>
              <a:rPr lang="ru-RU" b="1" dirty="0">
                <a:solidFill>
                  <a:srgbClr val="0070C0"/>
                </a:solidFill>
              </a:rPr>
              <a:t>«Дешёвый труд — это такое конкурентное преимущество</a:t>
            </a:r>
            <a:r>
              <a:rPr lang="ru-RU" b="1" dirty="0" smtClean="0">
                <a:solidFill>
                  <a:srgbClr val="0070C0"/>
                </a:solidFill>
              </a:rPr>
              <a:t>» </a:t>
            </a:r>
            <a:r>
              <a:rPr lang="ru-RU" i="1" dirty="0" smtClean="0"/>
              <a:t>— </a:t>
            </a:r>
            <a:r>
              <a:rPr lang="ru-RU" dirty="0" smtClean="0"/>
              <a:t>«Радио России», программа «</a:t>
            </a:r>
            <a:r>
              <a:rPr lang="ru-RU" dirty="0"/>
              <a:t>Персона Грата» </a:t>
            </a:r>
            <a:r>
              <a:rPr lang="ru-RU" dirty="0" smtClean="0"/>
              <a:t>18.12.2013</a:t>
            </a:r>
            <a:r>
              <a:rPr lang="ru-RU" dirty="0"/>
              <a:t> г., Владимир </a:t>
            </a:r>
            <a:r>
              <a:rPr lang="ru-RU" dirty="0" err="1"/>
              <a:t>Абдуалиевич</a:t>
            </a:r>
            <a:r>
              <a:rPr lang="ru-RU" dirty="0"/>
              <a:t> </a:t>
            </a:r>
            <a:r>
              <a:rPr lang="ru-RU" dirty="0" smtClean="0"/>
              <a:t>Васильев, тогда вице-спикер Госдумы, лидер фракции партии «Единая Россия».</a:t>
            </a:r>
          </a:p>
          <a:p>
            <a:pPr marL="288000" indent="-28800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70C0"/>
                </a:solidFill>
              </a:rPr>
              <a:t>«Честолюбие </a:t>
            </a:r>
            <a:r>
              <a:rPr lang="ru-RU" b="1" dirty="0">
                <a:solidFill>
                  <a:srgbClr val="0070C0"/>
                </a:solidFill>
              </a:rPr>
              <a:t>каждого работодателя должно было бы заключаться 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том, чтобы платить более высокие ставки, чем все его конкуренты, а стремление рабочих — в том, чтобы практически облегчить осуществление этого </a:t>
            </a:r>
            <a:r>
              <a:rPr lang="ru-RU" b="1" dirty="0" smtClean="0">
                <a:solidFill>
                  <a:srgbClr val="0070C0"/>
                </a:solidFill>
              </a:rPr>
              <a:t>честолюбия»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— Генри Форд. </a:t>
            </a:r>
            <a:r>
              <a:rPr lang="ru-RU" i="1" dirty="0" smtClean="0"/>
              <a:t> </a:t>
            </a:r>
          </a:p>
          <a:p>
            <a:pPr marL="288000" indent="-28800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70C0"/>
                </a:solidFill>
              </a:rPr>
              <a:t>«Конкуренция</a:t>
            </a:r>
            <a:r>
              <a:rPr lang="ru-RU" dirty="0" smtClean="0">
                <a:solidFill>
                  <a:srgbClr val="0070C0"/>
                </a:solidFill>
              </a:rPr>
              <a:t> — </a:t>
            </a:r>
            <a:r>
              <a:rPr lang="ru-RU" b="1" dirty="0" smtClean="0">
                <a:solidFill>
                  <a:srgbClr val="0070C0"/>
                </a:solidFill>
              </a:rPr>
              <a:t>это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грех» </a:t>
            </a:r>
            <a:r>
              <a:rPr lang="ru-RU" b="1" dirty="0" smtClean="0"/>
              <a:t>— </a:t>
            </a:r>
            <a:r>
              <a:rPr lang="ru-RU" dirty="0" smtClean="0"/>
              <a:t>Джон </a:t>
            </a:r>
            <a:r>
              <a:rPr lang="ru-RU" dirty="0" err="1" smtClean="0"/>
              <a:t>Рокфеллер-старший</a:t>
            </a:r>
            <a:r>
              <a:rPr lang="ru-RU" dirty="0" smtClean="0"/>
              <a:t> (1839-1937).</a:t>
            </a:r>
            <a:endParaRPr lang="ru-RU" i="1" dirty="0" smtClean="0"/>
          </a:p>
          <a:p>
            <a:pPr marL="288000" indent="-288000"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«Во </a:t>
            </a:r>
            <a:r>
              <a:rPr lang="ru-RU" dirty="0">
                <a:solidFill>
                  <a:srgbClr val="0070C0"/>
                </a:solidFill>
              </a:rPr>
              <a:t>многих странах распространено мнение, признанное в Соединенных Штатах официальным догматом, что свободная конкуренция сама является гомеостатическим процессом, т. е. что на вольном рынке эгоизм торговцев, каждый из которых стремится продать как можно дороже и купить как можно дешевле, в конце концов приведет к устойчивой динамике цен и будет способствовать наибольшему общему благу</a:t>
            </a:r>
            <a:r>
              <a:rPr lang="ru-RU" dirty="0" smtClean="0">
                <a:solidFill>
                  <a:srgbClr val="0070C0"/>
                </a:solidFill>
              </a:rPr>
              <a:t>. (…) </a:t>
            </a:r>
            <a:r>
              <a:rPr lang="ru-RU" dirty="0">
                <a:solidFill>
                  <a:srgbClr val="0070C0"/>
                </a:solidFill>
              </a:rPr>
              <a:t>К сожалению, факты говорят против этой простодушной </a:t>
            </a:r>
            <a:r>
              <a:rPr lang="ru-RU" dirty="0" smtClean="0">
                <a:solidFill>
                  <a:srgbClr val="0070C0"/>
                </a:solidFill>
              </a:rPr>
              <a:t>теории…» </a:t>
            </a:r>
            <a:r>
              <a:rPr lang="ru-RU" dirty="0" smtClean="0"/>
              <a:t>— </a:t>
            </a:r>
            <a:r>
              <a:rPr lang="ru-RU" dirty="0" err="1" smtClean="0"/>
              <a:t>Норберт</a:t>
            </a:r>
            <a:r>
              <a:rPr lang="ru-RU" dirty="0" smtClean="0"/>
              <a:t> Винер, почитаемый в качестве основоположника кибернетики.</a:t>
            </a:r>
          </a:p>
          <a:p>
            <a:pPr marL="288000" indent="-288000"/>
            <a:endParaRPr lang="ru-RU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Т.е. рыночный механизм необходимо уметь настраивать так, чтобы рыночная </a:t>
            </a:r>
            <a:r>
              <a:rPr lang="ru-RU" sz="2400" dirty="0" err="1" smtClean="0">
                <a:solidFill>
                  <a:srgbClr val="C00000"/>
                </a:solidFill>
              </a:rPr>
              <a:t>саморегуляция</a:t>
            </a:r>
            <a:r>
              <a:rPr lang="ru-RU" sz="2400" dirty="0" smtClean="0">
                <a:solidFill>
                  <a:srgbClr val="C00000"/>
                </a:solidFill>
              </a:rPr>
              <a:t> экономически обеспечивала решение задач политики государства.</a:t>
            </a:r>
          </a:p>
          <a:p>
            <a:pPr marL="288000" indent="-288000">
              <a:buFont typeface="Arial" pitchFamily="34" charset="0"/>
              <a:buChar char="•"/>
            </a:pPr>
            <a:endParaRPr lang="ru-RU" dirty="0"/>
          </a:p>
          <a:p>
            <a:pPr marL="288000" indent="-28800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256276"/>
            <a:ext cx="4392488" cy="326095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-86454" y="2420888"/>
            <a:ext cx="5306526" cy="4464496"/>
            <a:chOff x="-236737" y="1484784"/>
            <a:chExt cx="5306526" cy="4464496"/>
          </a:xfrm>
        </p:grpSpPr>
        <p:sp>
          <p:nvSpPr>
            <p:cNvPr id="6" name="TextBox 5"/>
            <p:cNvSpPr txBox="1"/>
            <p:nvPr/>
          </p:nvSpPr>
          <p:spPr>
            <a:xfrm>
              <a:off x="1115616" y="1484784"/>
              <a:ext cx="2664296" cy="10772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/>
                <a:t>Система</a:t>
              </a:r>
              <a:br>
                <a:rPr lang="ru-RU" sz="3200" dirty="0" smtClean="0"/>
              </a:br>
              <a:r>
                <a:rPr lang="ru-RU" sz="3200" dirty="0" smtClean="0"/>
                <a:t>управления</a:t>
              </a:r>
              <a:endParaRPr lang="ru-RU" sz="3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15616" y="3212976"/>
              <a:ext cx="2664296" cy="10772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/>
                <a:t>Объект управления</a:t>
              </a:r>
              <a:endParaRPr lang="ru-RU" sz="3200" dirty="0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3341597" y="2730649"/>
              <a:ext cx="1158395" cy="3002607"/>
              <a:chOff x="3341597" y="2730649"/>
              <a:chExt cx="1158395" cy="3002607"/>
            </a:xfrm>
          </p:grpSpPr>
          <p:sp>
            <p:nvSpPr>
              <p:cNvPr id="10" name="Стрелка углом 9"/>
              <p:cNvSpPr/>
              <p:nvPr/>
            </p:nvSpPr>
            <p:spPr>
              <a:xfrm rot="10800000">
                <a:off x="3341597" y="3747364"/>
                <a:ext cx="1158394" cy="1985892"/>
              </a:xfrm>
              <a:prstGeom prst="bentArrow">
                <a:avLst>
                  <a:gd name="adj1" fmla="val 15927"/>
                  <a:gd name="adj2" fmla="val 17288"/>
                  <a:gd name="adj3" fmla="val 25000"/>
                  <a:gd name="adj4" fmla="val 4229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Стрелка углом 8"/>
              <p:cNvSpPr/>
              <p:nvPr/>
            </p:nvSpPr>
            <p:spPr>
              <a:xfrm rot="10800000">
                <a:off x="3779912" y="2730649"/>
                <a:ext cx="720080" cy="1351008"/>
              </a:xfrm>
              <a:prstGeom prst="bentArrow">
                <a:avLst>
                  <a:gd name="adj1" fmla="val 25000"/>
                  <a:gd name="adj2" fmla="val 25000"/>
                  <a:gd name="adj3" fmla="val 38137"/>
                  <a:gd name="adj4" fmla="val 4375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974106" y="4995173"/>
              <a:ext cx="280580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rgbClr val="00B050"/>
                  </a:solidFill>
                </a:rPr>
                <a:t>Окружающая среда</a:t>
              </a:r>
              <a:endParaRPr lang="ru-RU" sz="2800" dirty="0">
                <a:solidFill>
                  <a:srgbClr val="00B050"/>
                </a:solidFill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 rot="10800000">
              <a:off x="245254" y="1916831"/>
              <a:ext cx="1154625" cy="3744416"/>
              <a:chOff x="3495648" y="1844825"/>
              <a:chExt cx="1154625" cy="3744416"/>
            </a:xfrm>
          </p:grpSpPr>
          <p:sp>
            <p:nvSpPr>
              <p:cNvPr id="15" name="Стрелка углом 14"/>
              <p:cNvSpPr/>
              <p:nvPr/>
            </p:nvSpPr>
            <p:spPr>
              <a:xfrm rot="10800000">
                <a:off x="3779911" y="2801766"/>
                <a:ext cx="720080" cy="2787475"/>
              </a:xfrm>
              <a:prstGeom prst="bentArrow">
                <a:avLst>
                  <a:gd name="adj1" fmla="val 25000"/>
                  <a:gd name="adj2" fmla="val 25000"/>
                  <a:gd name="adj3" fmla="val 41056"/>
                  <a:gd name="adj4" fmla="val 4375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Стрелка углом 15"/>
              <p:cNvSpPr/>
              <p:nvPr/>
            </p:nvSpPr>
            <p:spPr>
              <a:xfrm rot="5400000">
                <a:off x="3496897" y="1843576"/>
                <a:ext cx="1152128" cy="1154625"/>
              </a:xfrm>
              <a:prstGeom prst="bentArrow">
                <a:avLst>
                  <a:gd name="adj1" fmla="val 15811"/>
                  <a:gd name="adj2" fmla="val 19857"/>
                  <a:gd name="adj3" fmla="val 35947"/>
                  <a:gd name="adj4" fmla="val 4375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Стрелка углом 13"/>
              <p:cNvSpPr/>
              <p:nvPr/>
            </p:nvSpPr>
            <p:spPr>
              <a:xfrm rot="5400000">
                <a:off x="3827795" y="3453122"/>
                <a:ext cx="720080" cy="815853"/>
              </a:xfrm>
              <a:prstGeom prst="bentArrow">
                <a:avLst>
                  <a:gd name="adj1" fmla="val 25000"/>
                  <a:gd name="adj2" fmla="val 25000"/>
                  <a:gd name="adj3" fmla="val 38136"/>
                  <a:gd name="adj4" fmla="val 32073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515791" y="2647788"/>
              <a:ext cx="553998" cy="23653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ru-RU" sz="2400" dirty="0" smtClean="0">
                  <a:solidFill>
                    <a:schemeClr val="tx2"/>
                  </a:solidFill>
                </a:rPr>
                <a:t>Прямые связи</a:t>
              </a:r>
              <a:endParaRPr lang="ru-RU" sz="2400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-236737" y="2417750"/>
              <a:ext cx="553998" cy="28114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ru-RU" sz="2400" dirty="0" smtClean="0"/>
                <a:t>Обратные  связи</a:t>
              </a:r>
              <a:endParaRPr lang="ru-RU" sz="240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62"/>
            <a:ext cx="8532440" cy="162233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Замкнутая система 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= объект 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управления + система управления, взаимодействующие со средой и замкнутые друг на друга контурами прямых и обратных связей:</a:t>
            </a:r>
            <a:endParaRPr lang="ru-RU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772816"/>
            <a:ext cx="3995936" cy="4752528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dirty="0" smtClean="0">
                <a:latin typeface="+mn-lt"/>
              </a:rPr>
              <a:t>Схемы управления:</a:t>
            </a:r>
          </a:p>
          <a:p>
            <a:r>
              <a:rPr lang="ru-RU" sz="2000" dirty="0" smtClean="0">
                <a:latin typeface="+mn-lt"/>
              </a:rPr>
              <a:t>Программная схема управления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(обратные связи отсутствуют, управление — функция времени, работы таймера).</a:t>
            </a:r>
          </a:p>
          <a:p>
            <a:r>
              <a:rPr lang="ru-RU" sz="2000" dirty="0" smtClean="0">
                <a:latin typeface="+mn-lt"/>
              </a:rPr>
              <a:t>Программно-адаптивная схема управления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(действуют прямые и обратные связи, управляющее </a:t>
            </a:r>
            <a:r>
              <a:rPr lang="ru-RU" sz="2000" dirty="0">
                <a:solidFill>
                  <a:srgbClr val="FF0000"/>
                </a:solidFill>
                <a:latin typeface="+mn-lt"/>
              </a:rPr>
              <a:t>воздействие —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функция текущих параметров состояния среды и объекта).</a:t>
            </a:r>
          </a:p>
          <a:p>
            <a:r>
              <a:rPr lang="ru-RU" sz="2000" dirty="0" smtClean="0">
                <a:latin typeface="+mn-lt"/>
              </a:rPr>
              <a:t>Предиктор-корректор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+mn-lt"/>
              </a:rPr>
              <a:t>предуказатель-поправщик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:  </a:t>
            </a:r>
            <a:r>
              <a:rPr lang="ru-RU" sz="2000" dirty="0">
                <a:solidFill>
                  <a:srgbClr val="FF0000"/>
                </a:solidFill>
                <a:latin typeface="+mn-lt"/>
              </a:rPr>
              <a:t>управляющее воздействие — функция текущих параметров состояния среды и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объекта и 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</a:rPr>
              <a:t>прогноза, осуществляемого в процессе управления)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  <p:sp>
        <p:nvSpPr>
          <p:cNvPr id="20" name="Стрелка углом 19"/>
          <p:cNvSpPr/>
          <p:nvPr/>
        </p:nvSpPr>
        <p:spPr>
          <a:xfrm rot="5400000">
            <a:off x="3883674" y="2964080"/>
            <a:ext cx="936104" cy="857831"/>
          </a:xfrm>
          <a:prstGeom prst="bentArrow">
            <a:avLst>
              <a:gd name="adj1" fmla="val 21155"/>
              <a:gd name="adj2" fmla="val 25000"/>
              <a:gd name="adj3" fmla="val 37253"/>
              <a:gd name="adj4" fmla="val 3982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45" y="1628800"/>
            <a:ext cx="4885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B050"/>
                </a:solidFill>
              </a:rPr>
              <a:t>Окружающая среда</a:t>
            </a: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4389" y="3541692"/>
            <a:ext cx="3085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Замкнутая система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1013198" y="5414818"/>
            <a:ext cx="760560" cy="30836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16200000">
            <a:off x="3370347" y="5432819"/>
            <a:ext cx="796562" cy="30836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486940" y="5446965"/>
            <a:ext cx="222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Взаимодействие объекта со средой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398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62"/>
            <a:ext cx="9144000" cy="686234"/>
          </a:xfrm>
          <a:solidFill>
            <a:srgbClr val="4070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Структурирование информации </a:t>
            </a:r>
            <a:br>
              <a:rPr lang="ru-RU" sz="2400" dirty="0" smtClean="0">
                <a:solidFill>
                  <a:schemeClr val="bg1"/>
                </a:solidFill>
                <a:latin typeface="+mj-lt"/>
              </a:rPr>
            </a:b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в процессе управления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717234"/>
            <a:ext cx="4355976" cy="6129702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+mn-lt"/>
              </a:rPr>
              <a:t>Управление невозможно либо опасно, если </a:t>
            </a:r>
            <a:r>
              <a:rPr lang="ru-RU" sz="2000" dirty="0">
                <a:latin typeface="+mn-lt"/>
              </a:rPr>
              <a:t>м</a:t>
            </a:r>
            <a:r>
              <a:rPr lang="ru-RU" sz="2000" dirty="0" smtClean="0">
                <a:latin typeface="+mn-lt"/>
              </a:rPr>
              <a:t>ы не в состоянии заполнить эту структуру достоверной информацией.</a:t>
            </a:r>
          </a:p>
          <a:p>
            <a:r>
              <a:rPr lang="ru-RU" sz="2000" dirty="0" smtClean="0">
                <a:latin typeface="+mn-lt"/>
              </a:rPr>
              <a:t>Концепция управления описывает (содержит) </a:t>
            </a:r>
            <a:r>
              <a:rPr lang="ru-RU" sz="2000" dirty="0" err="1" smtClean="0">
                <a:latin typeface="+mn-lt"/>
              </a:rPr>
              <a:t>алгоритмику</a:t>
            </a:r>
            <a:r>
              <a:rPr lang="ru-RU" sz="2000" dirty="0" smtClean="0">
                <a:latin typeface="+mn-lt"/>
              </a:rPr>
              <a:t> достижения целей, а равно – </a:t>
            </a:r>
            <a:r>
              <a:rPr lang="ru-RU" sz="2000" dirty="0" err="1" smtClean="0">
                <a:latin typeface="+mn-lt"/>
              </a:rPr>
              <a:t>алгоритмикку</a:t>
            </a:r>
            <a:r>
              <a:rPr lang="ru-RU" sz="2000" dirty="0" smtClean="0">
                <a:latin typeface="+mn-lt"/>
              </a:rPr>
              <a:t> обнуления вектора ошибки управления.</a:t>
            </a:r>
          </a:p>
          <a:p>
            <a:r>
              <a:rPr lang="ru-RU" sz="2000" dirty="0" smtClean="0">
                <a:latin typeface="+mn-lt"/>
              </a:rPr>
              <a:t>В основе концепции управления лежит предсказуемость поведения объекта управления под воздействием: </a:t>
            </a:r>
          </a:p>
          <a:p>
            <a:pPr lvl="1"/>
            <a:r>
              <a:rPr lang="ru-RU" sz="1900" dirty="0" smtClean="0">
                <a:latin typeface="+mn-lt"/>
              </a:rPr>
              <a:t>внешней среды, </a:t>
            </a:r>
          </a:p>
          <a:p>
            <a:pPr lvl="1"/>
            <a:r>
              <a:rPr lang="ru-RU" sz="1900" dirty="0" smtClean="0">
                <a:latin typeface="+mn-lt"/>
              </a:rPr>
              <a:t>внутренних изменений в нём самом, </a:t>
            </a:r>
          </a:p>
          <a:p>
            <a:pPr lvl="1"/>
            <a:r>
              <a:rPr lang="ru-RU" sz="1900" dirty="0" smtClean="0">
                <a:latin typeface="+mn-lt"/>
              </a:rPr>
              <a:t>управления.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Предсказуемость поведения объекта управления </a:t>
            </a:r>
            <a:r>
              <a:rPr lang="ru-RU" sz="2000" dirty="0" err="1" smtClean="0">
                <a:solidFill>
                  <a:srgbClr val="FF0000"/>
                </a:solidFill>
                <a:latin typeface="+mn-lt"/>
              </a:rPr>
              <a:t>обеспечива-ется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 на основе жизненно </a:t>
            </a:r>
            <a:r>
              <a:rPr lang="ru-RU" sz="2000" dirty="0" err="1" smtClean="0">
                <a:solidFill>
                  <a:srgbClr val="FF0000"/>
                </a:solidFill>
                <a:latin typeface="+mn-lt"/>
              </a:rPr>
              <a:t>состоя-тельного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+mn-lt"/>
              </a:rPr>
              <a:t>научно-методологичес-кого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 обеспечения управления и 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</a:rPr>
              <a:t>интуиции (она более важна, чем научные теории)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64570471"/>
              </p:ext>
            </p:extLst>
          </p:nvPr>
        </p:nvGraphicFramePr>
        <p:xfrm>
          <a:off x="107504" y="818530"/>
          <a:ext cx="4680520" cy="5988810"/>
        </p:xfrm>
        <a:graphic>
          <a:graphicData uri="http://schemas.openxmlformats.org/presentationml/2006/ole">
            <p:oleObj spid="_x0000_s19458" name="Рисунок" r:id="rId3" imgW="4241800" imgH="5435600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956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69E8-69D1-4CD7-947E-6AC691BB8E1F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3348" y="1412776"/>
            <a:ext cx="5260651" cy="530120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32" y="453136"/>
            <a:ext cx="8676456" cy="64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809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494084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 smtClean="0">
                <a:solidFill>
                  <a:srgbClr val="FF0000"/>
                </a:solidFill>
              </a:rPr>
              <a:t>	Из </a:t>
            </a:r>
            <a:r>
              <a:rPr lang="ru-RU" dirty="0">
                <a:solidFill>
                  <a:srgbClr val="FF0000"/>
                </a:solidFill>
              </a:rPr>
              <a:t>всего арсенала методов экономической науки единственным средством, позволяющим анализировать и прогнозировать процессы продуктообмена и финансового обмена в </a:t>
            </a:r>
            <a:r>
              <a:rPr lang="ru-RU" dirty="0" smtClean="0">
                <a:solidFill>
                  <a:srgbClr val="FF0000"/>
                </a:solidFill>
              </a:rPr>
              <a:t>обществе на основе </a:t>
            </a:r>
            <a:r>
              <a:rPr lang="ru-RU" i="1" dirty="0" smtClean="0">
                <a:solidFill>
                  <a:srgbClr val="FF0000"/>
                </a:solidFill>
              </a:rPr>
              <a:t>первичных характеристик биосферно-социально-экономической системы,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являются балансовые модели. </a:t>
            </a:r>
            <a:endParaRPr lang="ru-RU" dirty="0" smtClean="0">
              <a:solidFill>
                <a:srgbClr val="FF0000"/>
              </a:solidFill>
            </a:endParaRPr>
          </a:p>
          <a:p>
            <a:pPr hangingPunct="0"/>
            <a:r>
              <a:rPr lang="ru-RU" dirty="0" smtClean="0"/>
              <a:t>	Все </a:t>
            </a:r>
            <a:r>
              <a:rPr lang="ru-RU" dirty="0"/>
              <a:t>прочие модели основываются на разного рода </a:t>
            </a:r>
            <a:r>
              <a:rPr lang="ru-RU" dirty="0" smtClean="0"/>
              <a:t>оценках либо фикциях. </a:t>
            </a:r>
          </a:p>
          <a:p>
            <a:pPr hangingPunct="0"/>
            <a:r>
              <a:rPr lang="ru-RU" dirty="0" smtClean="0"/>
              <a:t>	В основе любой оценки лежит набор неких характеристик, который перерабатывается неким алгоритмом в оценку. Если характеристики в наборе неопределённы (</a:t>
            </a:r>
            <a:r>
              <a:rPr lang="ru-RU" dirty="0" err="1" smtClean="0"/>
              <a:t>метрологически</a:t>
            </a:r>
            <a:r>
              <a:rPr lang="ru-RU" dirty="0" smtClean="0"/>
              <a:t> несостоятельны) или представляют собой фикции, не существующие в жизни, либо алгоритм переработки характеристик в оценку некорректен, то оценки несостоятельны. Так «труд» и «капитал» в </a:t>
            </a:r>
            <a:r>
              <a:rPr lang="ru-RU" dirty="0"/>
              <a:t>к</a:t>
            </a:r>
            <a:r>
              <a:rPr lang="ru-RU" dirty="0" smtClean="0"/>
              <a:t>ейнсианстве — оценки, а не первичные характеристики. «Необходимый» и «прибавочный» продукты и всё с ними связанное в марксизме — фикции.</a:t>
            </a:r>
          </a:p>
          <a:p>
            <a:pPr hangingPunct="0"/>
            <a:r>
              <a:rPr lang="ru-RU" dirty="0" smtClean="0"/>
              <a:t>	Если оценки </a:t>
            </a:r>
            <a:r>
              <a:rPr lang="ru-RU" dirty="0"/>
              <a:t>построены некорректно или утрачивают состоятельность под воздействием разного рода политических и финансово-экономических факторов, то анализ и прогностика </a:t>
            </a:r>
            <a:r>
              <a:rPr lang="ru-RU" dirty="0" smtClean="0"/>
              <a:t>финансово-экономического </a:t>
            </a:r>
            <a:r>
              <a:rPr lang="ru-RU" dirty="0"/>
              <a:t>положения на основе таких моделей становятся ошибочными</a:t>
            </a:r>
            <a:r>
              <a:rPr lang="ru-RU" dirty="0" smtClean="0"/>
              <a:t>. Фикции, в отличие от абстракций, вообще невозможно однозначно связать с реальностью вследствие их метрологической несостоятельности.</a:t>
            </a:r>
          </a:p>
          <a:p>
            <a:pPr hangingPunct="0"/>
            <a:r>
              <a:rPr lang="ru-RU" dirty="0" smtClean="0">
                <a:solidFill>
                  <a:srgbClr val="FF0000"/>
                </a:solidFill>
              </a:rPr>
              <a:t>	Это — причины, которые обязывают  к освоению балансовых методов в деле формирования и осуществления экономической политики государства, поскольку в противном случае финансово-экономический суверенитет становится невозможным.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CD2E748-F4EB-419C-B6D4-5B155FF28CA3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60" y="980728"/>
            <a:ext cx="7756291" cy="587727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Балансовые модели — единственные модели, которые строятся </a:t>
            </a:r>
            <a:b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на первичных характеристиках народного хозяйства.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Построение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простейшей модели межотраслевого баланса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34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27" y="1"/>
            <a:ext cx="7560000" cy="684591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992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384"/>
            <a:ext cx="9144000" cy="6822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 hangingPunct="0">
              <a:lnSpc>
                <a:spcPts val="2200"/>
              </a:lnSpc>
            </a:pPr>
            <a:r>
              <a:rPr lang="ru-RU" sz="2000" dirty="0" smtClean="0"/>
              <a:t>Построение исходной балансовой модели основывается на натуральном учёте продукции.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7560000" cy="3946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536023"/>
            <a:ext cx="9180512" cy="2349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 hangingPunct="0">
              <a:lnSpc>
                <a:spcPts val="2200"/>
              </a:lnSpc>
            </a:pPr>
            <a:r>
              <a:rPr lang="ru-RU" dirty="0" smtClean="0"/>
              <a:t>В результате структура балансовой модели останется прежней:                         .</a:t>
            </a:r>
          </a:p>
          <a:p>
            <a:pPr algn="just" hangingPunct="0">
              <a:lnSpc>
                <a:spcPts val="2200"/>
              </a:lnSpc>
            </a:pPr>
            <a:r>
              <a:rPr lang="ru-RU" dirty="0" smtClean="0"/>
              <a:t>Стоимостная форма учёта продукции позволяет: </a:t>
            </a:r>
          </a:p>
          <a:p>
            <a:pPr marL="342900" indent="-342900" algn="just" hangingPunct="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на порядки уменьшить размерность задачи за счёт объединения ряда техно-логически разнородных отраслей в одну отрасль по признаку общности функций их продукции (например: сельское хозяйство – множество технологий и при натуральном учёте продукции – множество отраслей, а не одна);</a:t>
            </a:r>
          </a:p>
          <a:p>
            <a:pPr marL="342900" indent="-342900" algn="just" hangingPunct="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ввести в модель финансовый обмен и рассматривать </a:t>
            </a:r>
            <a:r>
              <a:rPr lang="ru-RU" dirty="0" smtClean="0">
                <a:solidFill>
                  <a:srgbClr val="FF0000"/>
                </a:solidFill>
              </a:rPr>
              <a:t>кредитно-финансовую систему как инструмент  государственного макроэкономического управления</a:t>
            </a:r>
            <a:r>
              <a:rPr lang="ru-RU" dirty="0" smtClean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1296144" cy="30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17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40706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Межотраслевой баланс продуктообмена в стоимостной форме учёта</a:t>
            </a:r>
            <a:endParaRPr lang="ru-RU" sz="2000" dirty="0">
              <a:latin typeface="+mj-lt"/>
            </a:endParaRPr>
          </a:p>
        </p:txBody>
      </p:sp>
      <p:pic>
        <p:nvPicPr>
          <p:cNvPr id="5" name="Содержимое 4" descr="Таблица МОБ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496" y="620689"/>
            <a:ext cx="3754689" cy="5256583"/>
          </a:xfrm>
        </p:spPr>
      </p:pic>
      <p:sp>
        <p:nvSpPr>
          <p:cNvPr id="6" name="TextBox 5"/>
          <p:cNvSpPr txBox="1"/>
          <p:nvPr/>
        </p:nvSpPr>
        <p:spPr>
          <a:xfrm>
            <a:off x="2143108" y="64291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339752" y="4326195"/>
            <a:ext cx="1584176" cy="1440091"/>
            <a:chOff x="2915816" y="5334307"/>
            <a:chExt cx="1584176" cy="1440091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7296" y="6165304"/>
              <a:ext cx="1116672" cy="6090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915816" y="5334307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FF0000"/>
                  </a:solidFill>
                </a:rPr>
                <a:t>Основное балансовое соотношение: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0" y="58772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Рыночные методы решения задач экономического обеспечения политики государства — задание государством структуры блока «В» и нормативов платежей по всем компонентам </a:t>
            </a:r>
            <a:r>
              <a:rPr lang="en-US" sz="2000" i="1" dirty="0" smtClean="0">
                <a:solidFill>
                  <a:srgbClr val="FF0000"/>
                </a:solidFill>
              </a:rPr>
              <a:t>v </a:t>
            </a:r>
            <a:r>
              <a:rPr lang="ru-RU" sz="2000" dirty="0" smtClean="0">
                <a:solidFill>
                  <a:srgbClr val="FF0000"/>
                </a:solidFill>
              </a:rPr>
              <a:t>для отраслей и регионов.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95936" y="440080"/>
            <a:ext cx="5148064" cy="5509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Структура </a:t>
            </a:r>
            <a:br>
              <a:rPr lang="ru-RU" sz="1600" b="1" dirty="0" smtClean="0"/>
            </a:br>
            <a:r>
              <a:rPr lang="ru-RU" sz="1600" b="1" dirty="0" smtClean="0"/>
              <a:t>функционально обусловленных расходов</a:t>
            </a:r>
          </a:p>
          <a:p>
            <a:r>
              <a:rPr lang="ru-RU" sz="1600" b="1" dirty="0" smtClean="0"/>
              <a:t>№ 1</a:t>
            </a:r>
            <a:r>
              <a:rPr lang="ru-RU" sz="1600" dirty="0" smtClean="0"/>
              <a:t> — расходы на поддержание текущей </a:t>
            </a:r>
            <a:r>
              <a:rPr lang="ru-RU" sz="1600" dirty="0" err="1" smtClean="0"/>
              <a:t>деятель-ности</a:t>
            </a:r>
            <a:r>
              <a:rPr lang="ru-RU" sz="1600" dirty="0" smtClean="0"/>
              <a:t>. Они включают в себя расходы на оплату промежуточных продуктов, получаемых от </a:t>
            </a:r>
            <a:r>
              <a:rPr lang="ru-RU" sz="1600" dirty="0" err="1" smtClean="0"/>
              <a:t>постав-щиков</a:t>
            </a:r>
            <a:r>
              <a:rPr lang="ru-RU" sz="1600" dirty="0" smtClean="0"/>
              <a:t>, и оплату труда персонала (столбец блока «А» и элемент строки «Зарплата» блока «В»).</a:t>
            </a:r>
          </a:p>
          <a:p>
            <a:r>
              <a:rPr lang="ru-RU" sz="1600" b="1" dirty="0" smtClean="0"/>
              <a:t>Далее элементы строк блока «В».</a:t>
            </a:r>
          </a:p>
          <a:p>
            <a:r>
              <a:rPr lang="ru-RU" sz="1600" b="1" dirty="0" smtClean="0"/>
              <a:t>№ 2</a:t>
            </a:r>
            <a:r>
              <a:rPr lang="ru-RU" sz="1600" dirty="0" smtClean="0"/>
              <a:t> — расходы на обеспечение функционирования предприятия в будущем. </a:t>
            </a:r>
          </a:p>
          <a:p>
            <a:r>
              <a:rPr lang="ru-RU" sz="1600" b="1" dirty="0" smtClean="0"/>
              <a:t>№ 3</a:t>
            </a:r>
            <a:r>
              <a:rPr lang="ru-RU" sz="1600" dirty="0" smtClean="0"/>
              <a:t> — расходы в обеспечение социальной ответственности бизнеса. </a:t>
            </a:r>
          </a:p>
          <a:p>
            <a:r>
              <a:rPr lang="ru-RU" sz="1600" b="1" dirty="0" smtClean="0"/>
              <a:t>№ 4</a:t>
            </a:r>
            <a:r>
              <a:rPr lang="ru-RU" sz="1600" dirty="0" smtClean="0"/>
              <a:t> — отчисления в разного рода страховые фонды (предприятий и внешние).</a:t>
            </a:r>
          </a:p>
          <a:p>
            <a:r>
              <a:rPr lang="ru-RU" sz="1600" b="1" dirty="0" smtClean="0"/>
              <a:t>№ 5</a:t>
            </a:r>
            <a:r>
              <a:rPr lang="ru-RU" sz="1600" dirty="0" smtClean="0"/>
              <a:t> — сальдо кредитного баланса.</a:t>
            </a:r>
          </a:p>
          <a:p>
            <a:r>
              <a:rPr lang="ru-RU" sz="1600" b="1" dirty="0" smtClean="0"/>
              <a:t>№ 6 </a:t>
            </a:r>
            <a:r>
              <a:rPr lang="ru-RU" sz="1600" dirty="0" smtClean="0"/>
              <a:t>— предпринимательский доход.</a:t>
            </a:r>
          </a:p>
          <a:p>
            <a:r>
              <a:rPr lang="ru-RU" sz="1600" b="1" dirty="0" smtClean="0"/>
              <a:t>№ 7 </a:t>
            </a:r>
            <a:r>
              <a:rPr lang="ru-RU" sz="1600" dirty="0" smtClean="0"/>
              <a:t>— нераспределённая прибыль.</a:t>
            </a:r>
          </a:p>
          <a:p>
            <a:r>
              <a:rPr lang="ru-RU" sz="1600" b="1" dirty="0" smtClean="0"/>
              <a:t>№ 8</a:t>
            </a:r>
            <a:r>
              <a:rPr lang="ru-RU" sz="1600" dirty="0" smtClean="0"/>
              <a:t> —налоги.</a:t>
            </a:r>
            <a:r>
              <a:rPr lang="ru-RU" sz="1600" b="1" dirty="0" smtClean="0"/>
              <a:t> </a:t>
            </a:r>
            <a:r>
              <a:rPr lang="ru-RU" sz="1600" dirty="0" smtClean="0"/>
              <a:t>Налоги представляют собой </a:t>
            </a:r>
            <a:r>
              <a:rPr lang="ru-RU" sz="1600" dirty="0" err="1" smtClean="0"/>
              <a:t>обяза-тельные</a:t>
            </a:r>
            <a:r>
              <a:rPr lang="ru-RU" sz="1600" dirty="0" smtClean="0"/>
              <a:t> выплаты предприятий, определяемые </a:t>
            </a:r>
            <a:r>
              <a:rPr lang="ru-RU" sz="1600" dirty="0" err="1" smtClean="0"/>
              <a:t>дей-ствующим</a:t>
            </a:r>
            <a:r>
              <a:rPr lang="ru-RU" sz="1600" dirty="0" smtClean="0"/>
              <a:t> законодательством (сюда входят как </a:t>
            </a:r>
            <a:r>
              <a:rPr lang="ru-RU" sz="1600" dirty="0" err="1" smtClean="0"/>
              <a:t>внутриконцерновые</a:t>
            </a:r>
            <a:r>
              <a:rPr lang="ru-RU" sz="1600" dirty="0" smtClean="0"/>
              <a:t>, так и общегосударственные налоги, а также — дотации и субсидии).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40630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8532440" cy="91416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+mj-lt"/>
              </a:rPr>
              <a:t>План счетов бухгалтерского учёта и нормативы отчислений —инструмент управления «финансовым климатом»</a:t>
            </a:r>
            <a:endParaRPr lang="ru-RU" sz="2000" dirty="0"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0" name="Picture 2" descr="Ри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161"/>
            <a:ext cx="7164288" cy="594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35496" y="914161"/>
          <a:ext cx="4817336" cy="836989"/>
        </p:xfrm>
        <a:graphic>
          <a:graphicData uri="http://schemas.openxmlformats.org/presentationml/2006/ole">
            <p:oleObj spid="_x0000_s18434" name="Формула" r:id="rId4" imgW="2463800" imgH="4318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16216" y="620688"/>
            <a:ext cx="2627785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i="1" dirty="0" smtClean="0"/>
              <a:t>ФОР</a:t>
            </a:r>
            <a:r>
              <a:rPr lang="ru-RU" dirty="0" smtClean="0"/>
              <a:t> – функционально обусловленные расходы отраслей </a:t>
            </a:r>
            <a:r>
              <a:rPr lang="ru-RU" i="1" dirty="0" smtClean="0"/>
              <a:t>(колонка отрасли в блоке «А» + соответствующая колонка блока «В»). </a:t>
            </a:r>
          </a:p>
          <a:p>
            <a:r>
              <a:rPr lang="ru-RU" i="1" dirty="0" smtClean="0"/>
              <a:t>ФОУР</a:t>
            </a:r>
            <a:r>
              <a:rPr lang="ru-RU" dirty="0" smtClean="0"/>
              <a:t> – функционально обусловленные уровни расходов отраслей.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16216" y="4437112"/>
            <a:ext cx="2627784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Рынок необходимо настраивать на работу в русле </a:t>
            </a:r>
            <a:r>
              <a:rPr lang="ru-RU" dirty="0" err="1" smtClean="0">
                <a:solidFill>
                  <a:srgbClr val="FF0000"/>
                </a:solidFill>
              </a:rPr>
              <a:t>государствен-ного</a:t>
            </a:r>
            <a:r>
              <a:rPr lang="ru-RU" dirty="0" smtClean="0">
                <a:solidFill>
                  <a:srgbClr val="FF0000"/>
                </a:solidFill>
              </a:rPr>
              <a:t> плана биосфер-но-социально-</a:t>
            </a:r>
            <a:r>
              <a:rPr lang="ru-RU" dirty="0" err="1" smtClean="0">
                <a:solidFill>
                  <a:srgbClr val="FF0000"/>
                </a:solidFill>
              </a:rPr>
              <a:t>эконо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dirty="0" err="1" smtClean="0">
                <a:solidFill>
                  <a:srgbClr val="FF0000"/>
                </a:solidFill>
              </a:rPr>
              <a:t>мического</a:t>
            </a:r>
            <a:r>
              <a:rPr lang="ru-RU" dirty="0" smtClean="0">
                <a:solidFill>
                  <a:srgbClr val="FF0000"/>
                </a:solidFill>
              </a:rPr>
              <a:t> развития.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Но этому нигде не учат… А давно пора.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67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225CD-D177-4E6D-9ADC-17D5123308C4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rgbClr val="40706E"/>
          </a:solidFill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Структура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обеспечения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сбалансированности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факторных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затрат и конечного продукта (некоторые примеры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 — роль финансового сектора </a:t>
            </a:r>
            <a:r>
              <a:rPr kumimoji="0" lang="ru-RU" sz="2000" b="0" i="0" u="none" strike="noStrike" kern="1200" cap="none" spc="0" normalizeH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 управлении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692696"/>
            <a:ext cx="295232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Совокупные </a:t>
            </a:r>
            <a:br>
              <a:rPr lang="ru-RU" dirty="0"/>
            </a:br>
            <a:r>
              <a:rPr lang="ru-RU" dirty="0"/>
              <a:t>факторные затраты </a:t>
            </a:r>
            <a:br>
              <a:rPr lang="ru-RU" dirty="0"/>
            </a:br>
            <a:r>
              <a:rPr lang="ru-RU" dirty="0"/>
              <a:t>всех отраслей:</a:t>
            </a:r>
          </a:p>
          <a:p>
            <a:pPr algn="ctr"/>
            <a:r>
              <a:rPr lang="ru-RU" dirty="0"/>
              <a:t>(Сумма всех элементов блока  «В»)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12" y="1988840"/>
            <a:ext cx="26997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/>
              <a:t>Заработная плата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Налоги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Отчисления в пенсионные фонды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Отчисления в страховые фонды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Отчисления в фонды реконструкции и развития предприятия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Кредитный баланс (обслуживание кредитной задолженности)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Прочее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692696"/>
            <a:ext cx="295232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Структура </a:t>
            </a:r>
            <a:br>
              <a:rPr lang="ru-RU" dirty="0"/>
            </a:br>
            <a:r>
              <a:rPr lang="ru-RU" dirty="0"/>
              <a:t>конечного продукта</a:t>
            </a:r>
            <a:br>
              <a:rPr lang="ru-RU" dirty="0"/>
            </a:br>
            <a:r>
              <a:rPr lang="ru-RU" dirty="0"/>
              <a:t>(Структура колонки «Отдача» блока «Б»)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176" y="1916832"/>
            <a:ext cx="30598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Продукты питания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Предметы потребления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Вооружения </a:t>
            </a:r>
            <a:r>
              <a:rPr lang="ru-RU" sz="1600" dirty="0"/>
              <a:t>и предметы снабжения ВС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/>
              <a:t>спецслужб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Объекты инфраструктур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Средства содержания инфраструктур, </a:t>
            </a:r>
            <a:r>
              <a:rPr lang="ru-RU" sz="1600" dirty="0" err="1" smtClean="0"/>
              <a:t>город-ского</a:t>
            </a:r>
            <a:r>
              <a:rPr lang="ru-RU" sz="1600" dirty="0" smtClean="0"/>
              <a:t> </a:t>
            </a:r>
            <a:r>
              <a:rPr lang="ru-RU" sz="1600" dirty="0"/>
              <a:t>хозяйства </a:t>
            </a:r>
            <a:r>
              <a:rPr lang="ru-RU" sz="1600" dirty="0" smtClean="0"/>
              <a:t>и </a:t>
            </a:r>
            <a:r>
              <a:rPr lang="ru-RU" sz="1600" dirty="0"/>
              <a:t>т.п.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Инвестиционные </a:t>
            </a:r>
            <a:r>
              <a:rPr lang="ru-RU" sz="1600" dirty="0" err="1" smtClean="0"/>
              <a:t>продук-ты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— инструмент </a:t>
            </a:r>
            <a:r>
              <a:rPr lang="ru-RU" sz="1600" dirty="0" err="1" smtClean="0">
                <a:solidFill>
                  <a:srgbClr val="FF0000"/>
                </a:solidFill>
              </a:rPr>
              <a:t>разви-тия</a:t>
            </a:r>
            <a:r>
              <a:rPr lang="ru-RU" sz="1600" dirty="0" smtClean="0">
                <a:solidFill>
                  <a:srgbClr val="FF0000"/>
                </a:solidFill>
              </a:rPr>
              <a:t> хозяйственной </a:t>
            </a:r>
            <a:r>
              <a:rPr lang="ru-RU" sz="1600" dirty="0" err="1" smtClean="0">
                <a:solidFill>
                  <a:srgbClr val="FF0000"/>
                </a:solidFill>
              </a:rPr>
              <a:t>систе-мы</a:t>
            </a:r>
            <a:r>
              <a:rPr lang="ru-RU" sz="1600" dirty="0" smtClean="0">
                <a:solidFill>
                  <a:srgbClr val="FF0000"/>
                </a:solidFill>
              </a:rPr>
              <a:t> государства.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692696"/>
            <a:ext cx="295232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Фонды финансирования потребления конечного продукта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43808" y="3068960"/>
            <a:ext cx="10801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Гос-бюджет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55976" y="2060848"/>
            <a:ext cx="129614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Доходы населения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3968" y="3068960"/>
            <a:ext cx="158417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Зарплата госслужащих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2195736" y="2060848"/>
            <a:ext cx="2160240" cy="144016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127918">
            <a:off x="1637919" y="2733242"/>
            <a:ext cx="1366735" cy="130809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851920" y="3356992"/>
            <a:ext cx="504056" cy="117727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495671" y="2060848"/>
            <a:ext cx="740394" cy="128194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762008" flipV="1">
            <a:off x="2113160" y="4217276"/>
            <a:ext cx="4197599" cy="140231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5573049" y="2276872"/>
            <a:ext cx="661944" cy="131195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20591445">
            <a:off x="3765378" y="2952530"/>
            <a:ext cx="2498903" cy="121314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5004048" y="2852936"/>
            <a:ext cx="432048" cy="144016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21297927">
            <a:off x="3840791" y="3805905"/>
            <a:ext cx="2460594" cy="144016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2415010">
            <a:off x="3429527" y="3794020"/>
            <a:ext cx="479183" cy="145466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8914182">
            <a:off x="5726321" y="3517908"/>
            <a:ext cx="599161" cy="153550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051720" y="4997494"/>
            <a:ext cx="69433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</a:rPr>
              <a:t>Необходимо поддерживать </a:t>
            </a:r>
            <a:r>
              <a:rPr lang="ru-RU" sz="1600" b="1" dirty="0" smtClean="0">
                <a:solidFill>
                  <a:srgbClr val="FF0000"/>
                </a:solidFill>
              </a:rPr>
              <a:t/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b="1" dirty="0" err="1" smtClean="0">
                <a:solidFill>
                  <a:srgbClr val="FF0000"/>
                </a:solidFill>
              </a:rPr>
              <a:t>попарную</a:t>
            </a:r>
            <a:r>
              <a:rPr lang="ru-RU" sz="1600" b="1" dirty="0" smtClean="0">
                <a:solidFill>
                  <a:srgbClr val="FF0000"/>
                </a:solidFill>
              </a:rPr>
              <a:t> взаимную сбалансированность</a:t>
            </a:r>
            <a:r>
              <a:rPr lang="ru-RU" sz="1600" b="1" dirty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FF0000"/>
                </a:solidFill>
              </a:rPr>
              <a:t>Факторных затрат.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FF0000"/>
                </a:solidFill>
              </a:rPr>
              <a:t>Наполнения специализированных фондов </a:t>
            </a:r>
            <a:br>
              <a:rPr lang="ru-RU" sz="1600" dirty="0">
                <a:solidFill>
                  <a:srgbClr val="FF0000"/>
                </a:solidFill>
              </a:rPr>
            </a:br>
            <a:r>
              <a:rPr lang="ru-RU" sz="1600" dirty="0">
                <a:solidFill>
                  <a:srgbClr val="FF0000"/>
                </a:solidFill>
              </a:rPr>
              <a:t>финансирования </a:t>
            </a:r>
            <a:r>
              <a:rPr lang="ru-RU" sz="1600" dirty="0" smtClean="0">
                <a:solidFill>
                  <a:srgbClr val="FF0000"/>
                </a:solidFill>
              </a:rPr>
              <a:t>потребления конечного продукта.</a:t>
            </a:r>
            <a:endParaRPr lang="ru-RU" sz="16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FF0000"/>
                </a:solidFill>
              </a:rPr>
              <a:t>Товарной массы </a:t>
            </a:r>
            <a:r>
              <a:rPr lang="ru-RU" sz="1600" dirty="0">
                <a:solidFill>
                  <a:srgbClr val="FF0000"/>
                </a:solidFill>
              </a:rPr>
              <a:t>под каждый фонд, из которого финансируется потребление соответствующих групп конечной продукции.</a:t>
            </a:r>
          </a:p>
        </p:txBody>
      </p:sp>
      <p:sp>
        <p:nvSpPr>
          <p:cNvPr id="29" name="Стрелка вправо 28"/>
          <p:cNvSpPr/>
          <p:nvPr/>
        </p:nvSpPr>
        <p:spPr>
          <a:xfrm rot="21052295">
            <a:off x="1549032" y="2630716"/>
            <a:ext cx="1233698" cy="115723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771800" y="2276872"/>
            <a:ext cx="10801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Пенс. фонды</a:t>
            </a:r>
            <a:endParaRPr lang="ru-RU" sz="1600" dirty="0"/>
          </a:p>
        </p:txBody>
      </p:sp>
      <p:sp>
        <p:nvSpPr>
          <p:cNvPr id="30" name="Стрелка вправо 29"/>
          <p:cNvSpPr/>
          <p:nvPr/>
        </p:nvSpPr>
        <p:spPr>
          <a:xfrm rot="21052295">
            <a:off x="3766623" y="2398444"/>
            <a:ext cx="634168" cy="116895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1188991" y="2348880"/>
            <a:ext cx="646705" cy="144016"/>
          </a:xfrm>
          <a:prstGeom prst="rightArrow">
            <a:avLst>
              <a:gd name="adj1" fmla="val 50000"/>
              <a:gd name="adj2" fmla="val 20542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7384"/>
            <a:ext cx="9144000" cy="68634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just" hangingPunct="0"/>
            <a:r>
              <a:rPr lang="ru-RU" sz="2000" dirty="0" smtClean="0"/>
              <a:t>Николай Константинович Байбаков </a:t>
            </a:r>
            <a:r>
              <a:rPr lang="ru-RU" sz="2000" dirty="0"/>
              <a:t>(</a:t>
            </a:r>
            <a:r>
              <a:rPr lang="ru-RU" sz="2000" dirty="0" smtClean="0"/>
              <a:t>1911-2008). С </a:t>
            </a:r>
            <a:r>
              <a:rPr lang="ru-RU" sz="2000" dirty="0"/>
              <a:t>1955 по май 1957 — </a:t>
            </a:r>
            <a:r>
              <a:rPr lang="ru-RU" sz="2000" dirty="0" smtClean="0"/>
              <a:t>председатель </a:t>
            </a:r>
            <a:r>
              <a:rPr lang="ru-RU" sz="2000" dirty="0"/>
              <a:t>Государственной комиссии Совета Министров СССР по перспективному планированию народного хозяйства, с мая 1957 по 1958 г. — председатель Госплана РСФСР, с 1965 г. до ухода на пенсию в 1986 г. — председатель Госплана СССР. В период с 1958 по 1963 г. работал на региональном уровне вследствие неприятия </a:t>
            </a:r>
            <a:r>
              <a:rPr lang="ru-RU" sz="2000" dirty="0" smtClean="0"/>
              <a:t>им реформ </a:t>
            </a:r>
            <a:r>
              <a:rPr lang="ru-RU" sz="2000" dirty="0" err="1"/>
              <a:t>Н.С</a:t>
            </a:r>
            <a:r>
              <a:rPr lang="ru-RU" sz="2000" dirty="0"/>
              <a:t>. Хрущёва.</a:t>
            </a:r>
            <a:endParaRPr lang="ru-RU" sz="2000" dirty="0" smtClean="0"/>
          </a:p>
          <a:p>
            <a:pPr lvl="0" algn="just" hangingPunct="0"/>
            <a:r>
              <a:rPr lang="ru-RU" sz="2000" dirty="0" smtClean="0"/>
              <a:t>Характеристика </a:t>
            </a:r>
            <a:r>
              <a:rPr lang="ru-RU" sz="2000" dirty="0" err="1" smtClean="0"/>
              <a:t>Н.К</a:t>
            </a:r>
            <a:r>
              <a:rPr lang="ru-RU" sz="2000" dirty="0"/>
              <a:t>. </a:t>
            </a:r>
            <a:r>
              <a:rPr lang="ru-RU" sz="2000" dirty="0" err="1"/>
              <a:t>Байбаковым</a:t>
            </a:r>
            <a:r>
              <a:rPr lang="ru-RU" sz="2000" dirty="0"/>
              <a:t> </a:t>
            </a:r>
            <a:r>
              <a:rPr lang="ru-RU" sz="2000" dirty="0" err="1" smtClean="0"/>
              <a:t>гайдаро</a:t>
            </a:r>
            <a:r>
              <a:rPr lang="ru-RU" sz="2000" dirty="0" smtClean="0"/>
              <a:t>-чубайсовских реформ </a:t>
            </a:r>
            <a:r>
              <a:rPr lang="ru-RU" sz="2000" dirty="0"/>
              <a:t>1992 г.: </a:t>
            </a:r>
            <a:endParaRPr lang="ru-RU" sz="2000" dirty="0" smtClean="0"/>
          </a:p>
          <a:p>
            <a:pPr lvl="0" algn="just" hangingPunct="0"/>
            <a:r>
              <a:rPr lang="ru-RU" sz="2000" dirty="0" smtClean="0">
                <a:solidFill>
                  <a:srgbClr val="FF0000"/>
                </a:solidFill>
              </a:rPr>
              <a:t>	«</a:t>
            </a:r>
            <a:r>
              <a:rPr lang="ru-RU" sz="2000" dirty="0">
                <a:solidFill>
                  <a:srgbClr val="FF0000"/>
                </a:solidFill>
              </a:rPr>
              <a:t>Если бы мне в бытность председателем Госплана сказали: “Товарищ Байбаков, ты закончил год с эмиссией в 20 миллиардов рублей, не обеспеченной товарным покрытием”, я бы с ума сошёл, наверное. А при Сталине меня обвинили бы во вредительстве, и если бы сразу не расстреляли, то в лагерь упекли бы наверняка. Теперь же это называется платой за переход к рынку”» </a:t>
            </a:r>
            <a:r>
              <a:rPr lang="ru-RU" sz="2000" dirty="0" smtClean="0"/>
              <a:t>(Байбаков </a:t>
            </a:r>
            <a:r>
              <a:rPr lang="ru-RU" sz="2000" dirty="0"/>
              <a:t>Н.К. </a:t>
            </a:r>
            <a:r>
              <a:rPr lang="ru-RU" sz="2000" dirty="0" smtClean="0"/>
              <a:t>«Сорок </a:t>
            </a:r>
            <a:r>
              <a:rPr lang="ru-RU" sz="2000" dirty="0"/>
              <a:t>лет в </a:t>
            </a:r>
            <a:r>
              <a:rPr lang="ru-RU" sz="2000" dirty="0" smtClean="0"/>
              <a:t>правительстве». </a:t>
            </a:r>
            <a:r>
              <a:rPr lang="ru-RU" sz="2000" dirty="0"/>
              <a:t>— М.: Республика. </a:t>
            </a:r>
            <a:r>
              <a:rPr lang="ru-RU" sz="2000" dirty="0" smtClean="0"/>
              <a:t>1993, </a:t>
            </a:r>
            <a:r>
              <a:rPr lang="ru-RU" sz="2000" dirty="0"/>
              <a:t>с. </a:t>
            </a:r>
            <a:r>
              <a:rPr lang="ru-RU" sz="2000" dirty="0" smtClean="0"/>
              <a:t>288). </a:t>
            </a:r>
          </a:p>
          <a:p>
            <a:pPr algn="just" hangingPunct="0"/>
            <a:r>
              <a:rPr lang="ru-RU" sz="2000" dirty="0" smtClean="0"/>
              <a:t>За </a:t>
            </a:r>
            <a:r>
              <a:rPr lang="ru-RU" sz="2000" dirty="0"/>
              <a:t>этими словами стоит тот факт, что реформаторы грубо нарушили </a:t>
            </a:r>
            <a:r>
              <a:rPr lang="ru-RU" sz="2000" dirty="0" smtClean="0"/>
              <a:t>баланс товарной и денежной масс, </a:t>
            </a:r>
            <a:r>
              <a:rPr lang="ru-RU" sz="2000" dirty="0"/>
              <a:t>чем и вызвали катастрофу экономики 1990‑х гг. Относиться к таким нарушениям разные теории предписывают </a:t>
            </a:r>
            <a:r>
              <a:rPr lang="ru-RU" sz="2000" dirty="0" smtClean="0"/>
              <a:t>по-разному:</a:t>
            </a:r>
          </a:p>
          <a:p>
            <a:pPr marL="342900" indent="-342900" hangingPunct="0">
              <a:buFont typeface="Arial" panose="020B0604020202020204" pitchFamily="34" charset="0"/>
              <a:buChar char="•"/>
            </a:pPr>
            <a:r>
              <a:rPr lang="ru-RU" sz="2000" dirty="0" smtClean="0"/>
              <a:t>С позиций либерально-рыночных воззрений ничего – предосудительного: одно из выражений рыночной </a:t>
            </a:r>
            <a:r>
              <a:rPr lang="ru-RU" sz="2000" dirty="0" err="1" smtClean="0"/>
              <a:t>саморегуляции</a:t>
            </a:r>
            <a:r>
              <a:rPr lang="ru-RU" sz="2000" dirty="0" smtClean="0"/>
              <a:t>.</a:t>
            </a:r>
          </a:p>
          <a:p>
            <a:pPr marL="342900" indent="-342900" hangingPunct="0">
              <a:buFont typeface="Arial" panose="020B0604020202020204" pitchFamily="34" charset="0"/>
              <a:buChar char="•"/>
            </a:pPr>
            <a:r>
              <a:rPr lang="ru-RU" sz="2000" dirty="0" smtClean="0"/>
              <a:t>С позиций ДОТУ – запредельная некомпетентность реформаторов либо государственная измена и вредительство.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294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40706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dirty="0">
                <a:latin typeface="+mj-lt"/>
              </a:rPr>
              <a:t>Межотраслевые балансы в долгосрочном моделировании развития экономики</a:t>
            </a:r>
          </a:p>
        </p:txBody>
      </p:sp>
      <p:pic>
        <p:nvPicPr>
          <p:cNvPr id="5" name="Содержимое 4" descr="Таблица МОБ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496" y="1556792"/>
            <a:ext cx="2108798" cy="2952328"/>
          </a:xfrm>
        </p:spPr>
      </p:pic>
      <p:sp>
        <p:nvSpPr>
          <p:cNvPr id="6" name="TextBox 5"/>
          <p:cNvSpPr txBox="1"/>
          <p:nvPr/>
        </p:nvSpPr>
        <p:spPr>
          <a:xfrm>
            <a:off x="2143108" y="64291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73325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Долгосрочное моделирование развития экономики — </a:t>
            </a:r>
            <a:r>
              <a:rPr lang="ru-RU" sz="1600" dirty="0" smtClean="0">
                <a:solidFill>
                  <a:srgbClr val="FF0000"/>
                </a:solidFill>
              </a:rPr>
              <a:t>1) задание </a:t>
            </a:r>
            <a:r>
              <a:rPr lang="ru-RU" sz="1600" dirty="0">
                <a:solidFill>
                  <a:srgbClr val="FF0000"/>
                </a:solidFill>
              </a:rPr>
              <a:t>государством в структуре блока «В» нормативов инвестиционных расходов отраслей, обеспечивающих </a:t>
            </a:r>
            <a:r>
              <a:rPr lang="ru-RU" sz="1600" i="1" dirty="0">
                <a:solidFill>
                  <a:srgbClr val="FF0000"/>
                </a:solidFill>
              </a:rPr>
              <a:t>рост их валовых мощностей (при необходимости</a:t>
            </a:r>
            <a:r>
              <a:rPr lang="ru-RU" sz="1600" i="1" dirty="0" smtClean="0">
                <a:solidFill>
                  <a:srgbClr val="FF0000"/>
                </a:solidFill>
              </a:rPr>
              <a:t>), </a:t>
            </a:r>
            <a:r>
              <a:rPr lang="ru-RU" sz="1600" dirty="0" smtClean="0">
                <a:solidFill>
                  <a:srgbClr val="FF0000"/>
                </a:solidFill>
              </a:rPr>
              <a:t>и обязательно — их </a:t>
            </a:r>
            <a:r>
              <a:rPr lang="ru-RU" sz="1600" dirty="0">
                <a:solidFill>
                  <a:srgbClr val="FF0000"/>
                </a:solidFill>
              </a:rPr>
              <a:t>технологическое </a:t>
            </a:r>
            <a:r>
              <a:rPr lang="ru-RU" sz="1600" dirty="0" smtClean="0">
                <a:solidFill>
                  <a:srgbClr val="FF0000"/>
                </a:solidFill>
              </a:rPr>
              <a:t>обновление; 2) выбор наилучшего варианта.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13" name="Содержимое 4" descr="Таблица МО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556792"/>
            <a:ext cx="2108798" cy="2952328"/>
          </a:xfrm>
          <a:prstGeom prst="rect">
            <a:avLst/>
          </a:prstGeom>
        </p:spPr>
      </p:pic>
      <p:pic>
        <p:nvPicPr>
          <p:cNvPr id="14" name="Содержимое 4" descr="Таблица МО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556792"/>
            <a:ext cx="2108798" cy="29523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504" y="105273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Баланс цикла №1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5896" y="105273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Баланс цикла №2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84776" y="1052736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Баланс цикла №3</a:t>
            </a:r>
          </a:p>
        </p:txBody>
      </p:sp>
      <p:sp>
        <p:nvSpPr>
          <p:cNvPr id="18" name="Выгнутая вверх стрелка 17"/>
          <p:cNvSpPr/>
          <p:nvPr/>
        </p:nvSpPr>
        <p:spPr>
          <a:xfrm>
            <a:off x="4860032" y="2636912"/>
            <a:ext cx="4104456" cy="7200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верх стрелка 18"/>
          <p:cNvSpPr/>
          <p:nvPr/>
        </p:nvSpPr>
        <p:spPr>
          <a:xfrm>
            <a:off x="1403648" y="1844824"/>
            <a:ext cx="4104456" cy="7200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9672" y="3789040"/>
            <a:ext cx="19442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Инвестиционные продукты Баланса №1 = Прирост валовых мощностей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/>
              <a:t>обновление отраслей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Балансе </a:t>
            </a:r>
            <a:r>
              <a:rPr lang="ru-RU" sz="1600" dirty="0"/>
              <a:t>№2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76056" y="3789040"/>
            <a:ext cx="19442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Инвестиционные продукты Баланса №2 = Прирост валовых мощностей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/>
              <a:t>обновление отраслей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Балансе </a:t>
            </a:r>
            <a:r>
              <a:rPr lang="ru-RU" sz="1600" dirty="0"/>
              <a:t>№3</a:t>
            </a:r>
          </a:p>
        </p:txBody>
      </p:sp>
      <p:sp>
        <p:nvSpPr>
          <p:cNvPr id="22" name="Стрелка вверх 21"/>
          <p:cNvSpPr/>
          <p:nvPr/>
        </p:nvSpPr>
        <p:spPr>
          <a:xfrm>
            <a:off x="2555776" y="1916832"/>
            <a:ext cx="484632" cy="1872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>
            <a:off x="6084168" y="2708920"/>
            <a:ext cx="484632" cy="10801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67544" y="62068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Исходный принцип построения динамических балансовых моделей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0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32440" cy="105273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+mj-lt"/>
              </a:rPr>
              <a:t>Надо знать объективные закономерности жизни 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чтобы, на их основе строить политику государства:</a:t>
            </a:r>
            <a:endParaRPr lang="ru-RU" sz="2400" dirty="0"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A5A0-5E66-4F5A-9823-CDDF9D0AFB1D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316933"/>
            <a:ext cx="9036496" cy="4848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0951" y="555606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161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72500" cy="83661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latin typeface="+mj-lt"/>
              </a:rPr>
              <a:t>Объективно необходимая </a:t>
            </a:r>
            <a:r>
              <a:rPr lang="ru-RU" sz="2400" dirty="0" err="1" smtClean="0">
                <a:latin typeface="+mj-lt"/>
              </a:rPr>
              <a:t>циклика</a:t>
            </a:r>
            <a:r>
              <a:rPr lang="ru-RU" sz="2400" dirty="0" smtClean="0">
                <a:latin typeface="+mj-lt"/>
              </a:rPr>
              <a:t> организации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государственного управления</a:t>
            </a:r>
            <a:endParaRPr lang="ru-RU" sz="2400" dirty="0">
              <a:latin typeface="+mj-lt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31813"/>
            <a:ext cx="44307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0" y="1714488"/>
          <a:ext cx="9144000" cy="514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748" name="TextBox 13"/>
          <p:cNvSpPr txBox="1">
            <a:spLocks noChangeArrowheads="1"/>
          </p:cNvSpPr>
          <p:nvPr/>
        </p:nvSpPr>
        <p:spPr bwMode="auto">
          <a:xfrm>
            <a:off x="4572000" y="531813"/>
            <a:ext cx="45720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ts val="2400"/>
              </a:lnSpc>
            </a:pPr>
            <a:r>
              <a:rPr lang="ru-RU" sz="2000" dirty="0">
                <a:latin typeface="Georgia" pitchFamily="18" charset="0"/>
              </a:rPr>
              <a:t>Объективный ограничитель </a:t>
            </a:r>
            <a:br>
              <a:rPr lang="ru-RU" sz="2000" dirty="0">
                <a:latin typeface="Georgia" pitchFamily="18" charset="0"/>
              </a:rPr>
            </a:br>
            <a:r>
              <a:rPr lang="ru-RU" sz="2000" dirty="0">
                <a:latin typeface="Georgia" pitchFamily="18" charset="0"/>
              </a:rPr>
              <a:t>в каждом регионе – </a:t>
            </a:r>
            <a:br>
              <a:rPr lang="ru-RU" sz="2000" dirty="0">
                <a:latin typeface="Georgia" pitchFamily="18" charset="0"/>
              </a:rPr>
            </a:br>
            <a:r>
              <a:rPr lang="ru-RU" sz="2000" dirty="0" err="1">
                <a:solidFill>
                  <a:srgbClr val="FF0000"/>
                </a:solidFill>
                <a:latin typeface="Georgia" pitchFamily="18" charset="0"/>
              </a:rPr>
              <a:t>биосферно</a:t>
            </a:r>
            <a:r>
              <a:rPr lang="ru-RU" sz="2000" dirty="0">
                <a:solidFill>
                  <a:srgbClr val="FF0000"/>
                </a:solidFill>
                <a:latin typeface="Georgia" pitchFamily="18" charset="0"/>
              </a:rPr>
              <a:t> допустимая </a:t>
            </a:r>
            <a:r>
              <a:rPr lang="ru-RU" sz="2000" dirty="0">
                <a:latin typeface="Georgia" pitchFamily="18" charset="0"/>
              </a:rPr>
              <a:t/>
            </a:r>
            <a:br>
              <a:rPr lang="ru-RU" sz="2000" dirty="0">
                <a:latin typeface="Georgia" pitchFamily="18" charset="0"/>
              </a:rPr>
            </a:br>
            <a:r>
              <a:rPr lang="ru-RU" sz="2000" dirty="0">
                <a:latin typeface="Georgia" pitchFamily="18" charset="0"/>
              </a:rPr>
              <a:t>структура землепользования</a:t>
            </a:r>
            <a:br>
              <a:rPr lang="ru-RU" sz="2000" dirty="0">
                <a:latin typeface="Georgia" pitchFamily="18" charset="0"/>
              </a:rPr>
            </a:br>
            <a:r>
              <a:rPr lang="ru-RU" sz="2000" dirty="0">
                <a:latin typeface="Georgia" pitchFamily="18" charset="0"/>
              </a:rPr>
              <a:t>в нём </a:t>
            </a:r>
            <a:br>
              <a:rPr lang="ru-RU" sz="2000" dirty="0">
                <a:latin typeface="Georgia" pitchFamily="18" charset="0"/>
              </a:rPr>
            </a:br>
            <a:endParaRPr lang="ru-RU" sz="2000" dirty="0">
              <a:latin typeface="Georgia" pitchFamily="18" charset="0"/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 rot="730784">
            <a:off x="3452255" y="2131344"/>
            <a:ext cx="1280918" cy="35719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Двойная стрелка влево/вправо 19"/>
          <p:cNvSpPr/>
          <p:nvPr/>
        </p:nvSpPr>
        <p:spPr>
          <a:xfrm rot="16611148">
            <a:off x="4480444" y="2872078"/>
            <a:ext cx="1060382" cy="35116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175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75" y="4500563"/>
            <a:ext cx="207327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Двойная стрелка влево/вправо 12"/>
          <p:cNvSpPr/>
          <p:nvPr/>
        </p:nvSpPr>
        <p:spPr>
          <a:xfrm rot="19760493">
            <a:off x="6176384" y="5738517"/>
            <a:ext cx="1370130" cy="356288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8429652" y="4214818"/>
            <a:ext cx="484632" cy="571504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7165246">
            <a:off x="8068719" y="5393446"/>
            <a:ext cx="484632" cy="1174354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929454" y="6143644"/>
            <a:ext cx="214310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Демографическая реальность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72" y="3357562"/>
            <a:ext cx="135729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Демогра-фический</a:t>
            </a:r>
            <a:r>
              <a:rPr lang="ru-RU" dirty="0"/>
              <a:t> прогноз</a:t>
            </a:r>
          </a:p>
        </p:txBody>
      </p:sp>
      <p:sp>
        <p:nvSpPr>
          <p:cNvPr id="27" name="Выгнутая вниз стрелка 26"/>
          <p:cNvSpPr/>
          <p:nvPr/>
        </p:nvSpPr>
        <p:spPr>
          <a:xfrm rot="1762832" flipH="1">
            <a:off x="2504435" y="3747068"/>
            <a:ext cx="5209806" cy="840811"/>
          </a:xfrm>
          <a:prstGeom prst="curvedUpArrow">
            <a:avLst>
              <a:gd name="adj1" fmla="val 18499"/>
              <a:gd name="adj2" fmla="val 50000"/>
              <a:gd name="adj3" fmla="val 25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774" name="TextBox 29"/>
          <p:cNvSpPr txBox="1">
            <a:spLocks noChangeArrowheads="1"/>
          </p:cNvSpPr>
          <p:nvPr/>
        </p:nvSpPr>
        <p:spPr bwMode="auto">
          <a:xfrm>
            <a:off x="8572500" y="4929188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М</a:t>
            </a:r>
          </a:p>
        </p:txBody>
      </p:sp>
      <p:sp>
        <p:nvSpPr>
          <p:cNvPr id="31775" name="TextBox 30"/>
          <p:cNvSpPr txBox="1">
            <a:spLocks noChangeArrowheads="1"/>
          </p:cNvSpPr>
          <p:nvPr/>
        </p:nvSpPr>
        <p:spPr bwMode="auto">
          <a:xfrm>
            <a:off x="8572500" y="5429250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Ж</a:t>
            </a:r>
          </a:p>
        </p:txBody>
      </p:sp>
      <p:sp>
        <p:nvSpPr>
          <p:cNvPr id="31776" name="TextBox 31"/>
          <p:cNvSpPr txBox="1">
            <a:spLocks noChangeArrowheads="1"/>
          </p:cNvSpPr>
          <p:nvPr/>
        </p:nvSpPr>
        <p:spPr bwMode="auto">
          <a:xfrm>
            <a:off x="7572375" y="4929188"/>
            <a:ext cx="571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М</a:t>
            </a:r>
          </a:p>
        </p:txBody>
      </p:sp>
      <p:sp>
        <p:nvSpPr>
          <p:cNvPr id="31777" name="TextBox 32"/>
          <p:cNvSpPr txBox="1">
            <a:spLocks noChangeArrowheads="1"/>
          </p:cNvSpPr>
          <p:nvPr/>
        </p:nvSpPr>
        <p:spPr bwMode="auto">
          <a:xfrm>
            <a:off x="7572375" y="53578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Ж</a:t>
            </a:r>
          </a:p>
        </p:txBody>
      </p:sp>
      <p:sp>
        <p:nvSpPr>
          <p:cNvPr id="31778" name="TextBox 20"/>
          <p:cNvSpPr txBox="1">
            <a:spLocks noChangeArrowheads="1"/>
          </p:cNvSpPr>
          <p:nvPr/>
        </p:nvSpPr>
        <p:spPr bwMode="auto">
          <a:xfrm>
            <a:off x="0" y="787400"/>
            <a:ext cx="4071938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600"/>
              </a:lnSpc>
            </a:pPr>
            <a:r>
              <a:rPr lang="ru-RU" sz="2400">
                <a:solidFill>
                  <a:srgbClr val="FF0000"/>
                </a:solidFill>
                <a:latin typeface="Georgia" pitchFamily="18" charset="0"/>
              </a:rPr>
              <a:t>Деньги – «слуга» народу, </a:t>
            </a:r>
            <a:br>
              <a:rPr lang="ru-RU" sz="240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>
                <a:solidFill>
                  <a:srgbClr val="FF0000"/>
                </a:solidFill>
                <a:latin typeface="Georgia" pitchFamily="18" charset="0"/>
              </a:rPr>
              <a:t>а не «господин» человеку</a:t>
            </a:r>
          </a:p>
        </p:txBody>
      </p:sp>
      <p:sp>
        <p:nvSpPr>
          <p:cNvPr id="3177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49A1B5-CE28-4FE9-B85A-1D945D8AA35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76056" y="2392427"/>
            <a:ext cx="406794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ym typeface="Wingdings"/>
              </a:rPr>
              <a:t>Это требует, чтобы </a:t>
            </a:r>
            <a:r>
              <a:rPr lang="ru-RU" sz="2000" dirty="0" err="1" smtClean="0">
                <a:sym typeface="Wingdings"/>
              </a:rPr>
              <a:t>государст</a:t>
            </a:r>
            <a:r>
              <a:rPr lang="ru-RU" sz="2000" dirty="0" smtClean="0">
                <a:sym typeface="Wingdings"/>
              </a:rPr>
              <a:t>-венная власть приняла на себя управление постановкой и ре-</a:t>
            </a:r>
            <a:r>
              <a:rPr lang="ru-RU" sz="2000" dirty="0" err="1" smtClean="0">
                <a:sym typeface="Wingdings"/>
              </a:rPr>
              <a:t>шением</a:t>
            </a:r>
            <a:r>
              <a:rPr lang="ru-RU" sz="2000" dirty="0" smtClean="0">
                <a:sym typeface="Wingdings"/>
              </a:rPr>
              <a:t> задач в их </a:t>
            </a:r>
            <a:r>
              <a:rPr lang="ru-RU" sz="2000" dirty="0" err="1" smtClean="0">
                <a:sym typeface="Wingdings"/>
              </a:rPr>
              <a:t>циклике</a:t>
            </a:r>
            <a:r>
              <a:rPr lang="ru-RU" sz="2000" dirty="0" smtClean="0">
                <a:sym typeface="Wingdings"/>
              </a:rPr>
              <a:t>, представленной на рисунке </a:t>
            </a:r>
            <a:r>
              <a:rPr lang="ru-RU" sz="2000" dirty="0" err="1" smtClean="0">
                <a:sym typeface="Wingdings"/>
              </a:rPr>
              <a:t>сле-ва</a:t>
            </a:r>
            <a:r>
              <a:rPr lang="ru-RU" sz="2000" dirty="0" smtClean="0">
                <a:sym typeface="Wingdings"/>
              </a:rPr>
              <a:t>, поскольку 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рыночный меха-</a:t>
            </a:r>
            <a:r>
              <a:rPr lang="ru-RU" sz="2000" dirty="0" err="1" smtClean="0">
                <a:solidFill>
                  <a:srgbClr val="FF0000"/>
                </a:solidFill>
                <a:sym typeface="Wingdings"/>
              </a:rPr>
              <a:t>низм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 сам по себе: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не обладает способностью к целеполаганию макроуровня;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Не обладает способностью к самонастройке на </a:t>
            </a:r>
            <a:r>
              <a:rPr lang="ru-RU" sz="2000" dirty="0" err="1" smtClean="0">
                <a:solidFill>
                  <a:srgbClr val="FF0000"/>
                </a:solidFill>
                <a:sym typeface="Wingdings"/>
              </a:rPr>
              <a:t>обеспече-ние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 достижения целей, про-возглашаемых политиками.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-99392"/>
            <a:ext cx="9144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ym typeface="Wingdings"/>
              </a:rPr>
              <a:t>Предприятия реального сектора должны работать на то, чтобы: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ym typeface="Wingdings"/>
              </a:rPr>
              <a:t>биоценозы были устойчивы и развивались, и природная среда обеспечивала высокое качество жизни всех;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ym typeface="Wingdings"/>
              </a:rPr>
              <a:t>политика государства (глобальная, </a:t>
            </a:r>
            <a:r>
              <a:rPr lang="ru-RU" sz="2000" dirty="0">
                <a:sym typeface="Wingdings"/>
              </a:rPr>
              <a:t>внешняя и </a:t>
            </a:r>
            <a:r>
              <a:rPr lang="ru-RU" sz="2000" dirty="0" smtClean="0">
                <a:sym typeface="Wingdings"/>
              </a:rPr>
              <a:t>внутренняя) была обеспечена природными благами и необходимой продукцией;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sym typeface="Wingdings"/>
              </a:rPr>
              <a:t>в обществе 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ГАРАНТИРОВАННО</a:t>
            </a:r>
            <a:r>
              <a:rPr lang="ru-RU" sz="2000" dirty="0" smtClean="0">
                <a:sym typeface="Wingdings"/>
              </a:rPr>
              <a:t> в преемственности поколений 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ВСЕ</a:t>
            </a:r>
            <a:r>
              <a:rPr lang="ru-RU" sz="2000" dirty="0" smtClean="0">
                <a:sym typeface="Wingdings"/>
              </a:rPr>
              <a:t> были сыты, одеты, имели здоровые условия жизни и работы, </a:t>
            </a: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ВСЕ дети получали образование и воспитание, лучшее, чем их предки.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2682298"/>
            <a:ext cx="5076057" cy="380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22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8532440" cy="620688"/>
          </a:xfrm>
          <a:prstGeom prst="rect">
            <a:avLst/>
          </a:prstGeom>
          <a:solidFill>
            <a:srgbClr val="40706E"/>
          </a:solidFill>
          <a:ln w="1905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Объективность разграни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чени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я:</a:t>
            </a:r>
            <a:r>
              <a:rPr lang="ru-RU" sz="2000" dirty="0" smtClean="0">
                <a:latin typeface="+mj-lt"/>
              </a:rPr>
              <a:t> 1) вектора целей макроэкономического управления, 2) собственных шумов системы и 3) помех извне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77105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 smtClean="0"/>
              <a:t>	По всей видимости, Е. Дюринг (1833 — 1921) был первым, кто указал на необходимость разделения потребностей людей на два класса в задачах </a:t>
            </a:r>
            <a:r>
              <a:rPr lang="ru-RU" dirty="0" err="1" smtClean="0"/>
              <a:t>социаль-ного</a:t>
            </a:r>
            <a:r>
              <a:rPr lang="ru-RU" dirty="0" smtClean="0"/>
              <a:t> управления, хотя сделал он это в терминологии своей эпохи и, судя по всему, не стал далее развивать эту тему. Ф. Энгельс в «</a:t>
            </a:r>
            <a:r>
              <a:rPr lang="ru-RU" dirty="0" err="1" smtClean="0"/>
              <a:t>Анти-Дюринге</a:t>
            </a:r>
            <a:r>
              <a:rPr lang="ru-RU" dirty="0" smtClean="0"/>
              <a:t>» (отд. II, гл. V) приводит его слова: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	«Человеческие потребности как таковые имеют свою естественную </a:t>
            </a:r>
            <a:r>
              <a:rPr lang="ru-RU" dirty="0" err="1" smtClean="0">
                <a:solidFill>
                  <a:srgbClr val="002060"/>
                </a:solidFill>
              </a:rPr>
              <a:t>зако-номерность</a:t>
            </a:r>
            <a:r>
              <a:rPr lang="ru-RU" dirty="0" smtClean="0">
                <a:solidFill>
                  <a:srgbClr val="002060"/>
                </a:solidFill>
              </a:rPr>
              <a:t>, и росту их поставлены известные границы; временно переступать эти границы может только противоестественная извращённость, да и то лишь до тех пор, пока в результате этого не последуют отвращение, пресыщенность жизнью, дряхлость, социальная </a:t>
            </a:r>
            <a:r>
              <a:rPr lang="ru-RU" dirty="0" err="1" smtClean="0">
                <a:solidFill>
                  <a:srgbClr val="002060"/>
                </a:solidFill>
              </a:rPr>
              <a:t>искалеченность</a:t>
            </a:r>
            <a:r>
              <a:rPr lang="ru-RU" dirty="0" smtClean="0">
                <a:solidFill>
                  <a:srgbClr val="002060"/>
                </a:solidFill>
              </a:rPr>
              <a:t> и, наконец, спасительная гибель…»</a:t>
            </a:r>
          </a:p>
          <a:p>
            <a:r>
              <a:rPr lang="ru-RU" dirty="0" smtClean="0"/>
              <a:t>	</a:t>
            </a:r>
            <a:r>
              <a:rPr lang="ru-RU" dirty="0" smtClean="0">
                <a:solidFill>
                  <a:srgbClr val="FF0000"/>
                </a:solidFill>
              </a:rPr>
              <a:t>Ф. Энгельс назвал это «пошлейшими пошлостями» и тем самым отверг необходимость разделения спектров демографически обусловленных и </a:t>
            </a:r>
            <a:r>
              <a:rPr lang="ru-RU" dirty="0" err="1" smtClean="0">
                <a:solidFill>
                  <a:srgbClr val="FF0000"/>
                </a:solidFill>
              </a:rPr>
              <a:t>деградаци-онно-паразитических</a:t>
            </a:r>
            <a:r>
              <a:rPr lang="ru-RU" dirty="0" smtClean="0">
                <a:solidFill>
                  <a:srgbClr val="FF0000"/>
                </a:solidFill>
              </a:rPr>
              <a:t> потребностей в качестве исходного положения для развёртывания политэкономической теории. 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706549" y="692697"/>
          <a:ext cx="7434699" cy="2088232"/>
        </p:xfrm>
        <a:graphic>
          <a:graphicData uri="http://schemas.openxmlformats.org/presentationml/2006/ole">
            <p:oleObj spid="_x0000_s59395" name="Рисунок" r:id="rId3" imgW="4986360" imgH="194148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43CAF-B2FD-4AE2-AF71-260AE759A025}" type="slidenum">
              <a:rPr lang="ru-RU" sz="2800" smtClean="0"/>
              <a:pPr/>
              <a:t>33</a:t>
            </a:fld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32656"/>
            <a:ext cx="914400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</a:rPr>
              <a:t>Алгоритмика генерации и прогностики </a:t>
            </a:r>
            <a:r>
              <a:rPr lang="ru-RU" sz="2400" dirty="0" smtClean="0">
                <a:latin typeface="+mj-lt"/>
              </a:rPr>
              <a:t>вектора целей  —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 спектра демографически </a:t>
            </a:r>
            <a:r>
              <a:rPr lang="ru-RU" sz="2400" dirty="0">
                <a:latin typeface="+mj-lt"/>
              </a:rPr>
              <a:t>обусловленных потребностей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9144000" cy="541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4549676"/>
            <a:ext cx="1928794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Матрицы </a:t>
            </a:r>
            <a:r>
              <a:rPr lang="ru-RU" dirty="0" err="1" smtClean="0"/>
              <a:t>демо-графически</a:t>
            </a:r>
            <a:r>
              <a:rPr lang="ru-RU" dirty="0" smtClean="0"/>
              <a:t> обусловленных потребностей: </a:t>
            </a:r>
          </a:p>
          <a:p>
            <a:r>
              <a:rPr lang="en-US" b="1" dirty="0" smtClean="0"/>
              <a:t>D</a:t>
            </a:r>
            <a:r>
              <a:rPr lang="ru-RU" dirty="0" smtClean="0"/>
              <a:t>л – личных,</a:t>
            </a:r>
          </a:p>
          <a:p>
            <a:r>
              <a:rPr lang="en-US" b="1" dirty="0" smtClean="0"/>
              <a:t>D</a:t>
            </a:r>
            <a:r>
              <a:rPr lang="ru-RU" dirty="0" smtClean="0"/>
              <a:t>с – семейных,</a:t>
            </a:r>
          </a:p>
          <a:p>
            <a:r>
              <a:rPr lang="en-US" b="1" dirty="0" smtClean="0"/>
              <a:t>D</a:t>
            </a:r>
            <a:r>
              <a:rPr lang="ru-RU" dirty="0" err="1" smtClean="0"/>
              <a:t>ис</a:t>
            </a:r>
            <a:r>
              <a:rPr lang="ru-RU" dirty="0" smtClean="0"/>
              <a:t> – </a:t>
            </a:r>
            <a:r>
              <a:rPr lang="ru-RU" dirty="0" err="1" smtClean="0"/>
              <a:t>инфра-структурных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86124"/>
            <a:ext cx="2500298" cy="6771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000" dirty="0" smtClean="0"/>
              <a:t>Демографическая</a:t>
            </a:r>
            <a:r>
              <a:rPr lang="ru-RU" dirty="0" smtClean="0"/>
              <a:t> волна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72132" y="4000504"/>
            <a:ext cx="228601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Экстраполяция рождаемости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785926"/>
            <a:ext cx="242886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Трудовые ресурсы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857488" y="1285860"/>
            <a:ext cx="200026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Достоверное прошлое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29256" y="1285860"/>
            <a:ext cx="226215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dirty="0" smtClean="0"/>
              <a:t>Прогнозируемое </a:t>
            </a:r>
            <a:br>
              <a:rPr lang="ru-RU" sz="2000" dirty="0" smtClean="0"/>
            </a:br>
            <a:r>
              <a:rPr lang="ru-RU" sz="2000" dirty="0" smtClean="0"/>
              <a:t>будущее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072462" y="3143248"/>
            <a:ext cx="800219" cy="35719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r>
              <a:rPr lang="ru-RU" sz="2000" dirty="0" smtClean="0"/>
              <a:t>Информационный  </a:t>
            </a:r>
            <a:r>
              <a:rPr lang="ru-RU" sz="2000" dirty="0" err="1" smtClean="0"/>
              <a:t>щлейф</a:t>
            </a:r>
            <a:r>
              <a:rPr lang="ru-RU" sz="2000" dirty="0" smtClean="0"/>
              <a:t> демографический волны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715272" y="2357430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Время, </a:t>
            </a:r>
            <a:r>
              <a:rPr lang="en-US" i="1" dirty="0" smtClean="0"/>
              <a:t>t</a:t>
            </a: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7504" y="1428736"/>
            <a:ext cx="2914583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Обслуживает блоки № 1 и № 3 </a:t>
            </a:r>
            <a:r>
              <a:rPr lang="ru-RU" dirty="0" err="1" smtClean="0"/>
              <a:t>циклики</a:t>
            </a:r>
            <a:r>
              <a:rPr lang="ru-RU" dirty="0" smtClean="0"/>
              <a:t> задач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265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5571" y="2635280"/>
            <a:ext cx="6576789" cy="41459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-27384"/>
            <a:ext cx="9144000" cy="31393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Объёмы выпуска продукции </a:t>
            </a:r>
            <a:r>
              <a:rPr lang="ru-RU" dirty="0"/>
              <a:t>отраслями макроэкономической системы </a:t>
            </a:r>
            <a:r>
              <a:rPr lang="ru-RU" dirty="0" smtClean="0"/>
              <a:t>(товарная </a:t>
            </a:r>
            <a:r>
              <a:rPr lang="ru-RU" dirty="0"/>
              <a:t>масса</a:t>
            </a:r>
            <a:r>
              <a:rPr lang="ru-RU" dirty="0" smtClean="0"/>
              <a:t>) и её потребление – </a:t>
            </a:r>
            <a:r>
              <a:rPr lang="ru-RU" dirty="0">
                <a:solidFill>
                  <a:srgbClr val="FF0000"/>
                </a:solidFill>
              </a:rPr>
              <a:t>во все </a:t>
            </a:r>
            <a:r>
              <a:rPr lang="ru-RU" dirty="0" smtClean="0">
                <a:solidFill>
                  <a:srgbClr val="FF0000"/>
                </a:solidFill>
              </a:rPr>
              <a:t>времена, при </a:t>
            </a:r>
            <a:r>
              <a:rPr lang="ru-RU" dirty="0">
                <a:solidFill>
                  <a:srgbClr val="FF0000"/>
                </a:solidFill>
              </a:rPr>
              <a:t>любом характере </a:t>
            </a:r>
            <a:r>
              <a:rPr lang="ru-RU" dirty="0" smtClean="0">
                <a:solidFill>
                  <a:srgbClr val="FF0000"/>
                </a:solidFill>
              </a:rPr>
              <a:t>культуры, технологиях и организации экономики</a:t>
            </a:r>
            <a:r>
              <a:rPr lang="ru-RU" dirty="0" smtClean="0"/>
              <a:t> — обусловлены энерговооружённостью макроэкономической системы общества.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Объём средств платежа, сопровождавших продуктообмен в процессе производства и распределения продукции — обусловлен эмиссионной политикой и задаёт «уровень цен».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Первая инфляция была «золотая»: в Испании цены выросли втрое в течение столетия после начала завоза золота из Америки. </a:t>
            </a:r>
            <a:r>
              <a:rPr lang="ru-RU" dirty="0" smtClean="0"/>
              <a:t>(Аникин А.В. «Золото. Международный экономический аспект» / Изд. 2, переработанное и дополненное. — М.: Международные отношения. 1988).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47864" y="3212976"/>
            <a:ext cx="2539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Политики, управляйте 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b="1" dirty="0" smtClean="0">
                <a:solidFill>
                  <a:srgbClr val="FF0000"/>
                </a:solidFill>
              </a:rPr>
              <a:t>товарно-денежным балансом 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b="1" dirty="0" smtClean="0">
                <a:solidFill>
                  <a:srgbClr val="FF0000"/>
                </a:solidFill>
              </a:rPr>
              <a:t>во благо общества!!!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4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Исходные принципы управления экономикой посредством финансов: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8245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Собственником кредитно-финансовой системы должно быть государство. </a:t>
            </a:r>
            <a:r>
              <a:rPr lang="ru-RU" dirty="0" smtClean="0"/>
              <a:t>Все прочие физические и юридические лица — её пользователи на основе системы прав и обязанностей, установленных государством.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кредитно-финансовой системе денег ВСЕГДА 100 %,</a:t>
            </a:r>
            <a:r>
              <a:rPr lang="ru-RU" dirty="0" smtClean="0"/>
              <a:t> </a:t>
            </a:r>
            <a:r>
              <a:rPr lang="ru-RU" dirty="0"/>
              <a:t>и вопрос только </a:t>
            </a:r>
            <a:r>
              <a:rPr lang="ru-RU" dirty="0">
                <a:solidFill>
                  <a:srgbClr val="FF0000"/>
                </a:solidFill>
              </a:rPr>
              <a:t>в </a:t>
            </a:r>
            <a:r>
              <a:rPr lang="ru-RU" dirty="0" smtClean="0">
                <a:solidFill>
                  <a:srgbClr val="FF0000"/>
                </a:solidFill>
              </a:rPr>
              <a:t>общественно полезном управлении </a:t>
            </a:r>
            <a:r>
              <a:rPr lang="ru-RU" b="1" dirty="0" smtClean="0"/>
              <a:t>динамикой</a:t>
            </a:r>
            <a:r>
              <a:rPr lang="ru-RU" dirty="0" smtClean="0"/>
              <a:t> распределения долей этих 100 % среди физических и юридических лиц. </a:t>
            </a:r>
          </a:p>
          <a:p>
            <a:r>
              <a:rPr lang="ru-RU" dirty="0" smtClean="0"/>
              <a:t>Эти 100 % только выражаются в номинальном значении объёма эмитированной денежной массы.</a:t>
            </a:r>
          </a:p>
          <a:p>
            <a:r>
              <a:rPr lang="ru-RU" dirty="0" smtClean="0"/>
              <a:t>Вся товарная масса противостоит этим 100 %.</a:t>
            </a:r>
          </a:p>
          <a:p>
            <a:r>
              <a:rPr lang="ru-RU" dirty="0" smtClean="0"/>
              <a:t>За всею товарной массой стоит объём энергии, затраченной на её производство и доставку на рынки.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22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/>
              <a:t>100 % денег — это   </a:t>
            </a:r>
            <a:r>
              <a:rPr lang="en-US" sz="2000" i="1" dirty="0" err="1" smtClean="0"/>
              <a:t>S+K</a:t>
            </a:r>
            <a:r>
              <a:rPr lang="ru-RU" sz="2000" dirty="0" smtClean="0">
                <a:latin typeface="Times New Roman"/>
                <a:ea typeface="Times New Roman"/>
              </a:rPr>
              <a:t> , где:</a:t>
            </a:r>
            <a:r>
              <a:rPr lang="en-US" sz="2000" dirty="0" smtClean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en-US" sz="2000" i="1" dirty="0" smtClean="0">
                <a:latin typeface="Times New Roman"/>
                <a:ea typeface="Times New Roman"/>
              </a:rPr>
              <a:t>S </a:t>
            </a:r>
            <a:r>
              <a:rPr lang="ru-RU" sz="2000" dirty="0" smtClean="0">
                <a:latin typeface="Times New Roman"/>
                <a:ea typeface="Times New Roman"/>
              </a:rPr>
              <a:t>— </a:t>
            </a:r>
            <a:r>
              <a:rPr lang="ru-RU" sz="2000" dirty="0">
                <a:latin typeface="Times New Roman"/>
                <a:ea typeface="Times New Roman"/>
              </a:rPr>
              <a:t>объём эмитированной денежной массы, </a:t>
            </a:r>
            <a:r>
              <a:rPr lang="ru-RU" sz="2000" dirty="0" smtClean="0">
                <a:latin typeface="Times New Roman"/>
                <a:ea typeface="Times New Roman"/>
              </a:rPr>
              <a:t/>
            </a:r>
            <a:br>
              <a:rPr lang="ru-RU" sz="2000" dirty="0" smtClean="0">
                <a:latin typeface="Times New Roman"/>
                <a:ea typeface="Times New Roman"/>
              </a:rPr>
            </a:br>
            <a:r>
              <a:rPr lang="en-US" sz="2000" i="1" dirty="0" smtClean="0">
                <a:latin typeface="Times New Roman"/>
                <a:ea typeface="Times New Roman"/>
              </a:rPr>
              <a:t>K </a:t>
            </a:r>
            <a:r>
              <a:rPr lang="ru-RU" sz="2000" dirty="0" smtClean="0">
                <a:latin typeface="Times New Roman"/>
                <a:ea typeface="Times New Roman"/>
              </a:rPr>
              <a:t>— </a:t>
            </a:r>
            <a:r>
              <a:rPr lang="ru-RU" sz="2000" dirty="0">
                <a:latin typeface="Times New Roman"/>
                <a:ea typeface="Times New Roman"/>
              </a:rPr>
              <a:t>объём всех выданных и ещё не погашенных </a:t>
            </a:r>
            <a:r>
              <a:rPr lang="ru-RU" sz="2000" dirty="0" smtClean="0">
                <a:latin typeface="Times New Roman"/>
                <a:ea typeface="Times New Roman"/>
              </a:rPr>
              <a:t>кредитов (без учёта процентов).</a:t>
            </a:r>
            <a:br>
              <a:rPr lang="ru-RU" sz="2000" dirty="0" smtClean="0">
                <a:latin typeface="Times New Roman"/>
                <a:ea typeface="Times New Roman"/>
              </a:rPr>
            </a:br>
            <a:endParaRPr lang="ru-RU" sz="2000" dirty="0" smtClean="0">
              <a:latin typeface="Times New Roman"/>
              <a:ea typeface="Times New Roman"/>
            </a:endParaRPr>
          </a:p>
          <a:p>
            <a:r>
              <a:rPr lang="ru-RU" sz="2000" i="1" dirty="0" smtClean="0">
                <a:latin typeface="Times New Roman"/>
                <a:ea typeface="Times New Roman"/>
              </a:rPr>
              <a:t>(</a:t>
            </a:r>
            <a:r>
              <a:rPr lang="en-US" sz="2000" i="1" dirty="0" err="1" smtClean="0">
                <a:latin typeface="Times New Roman"/>
                <a:ea typeface="Times New Roman"/>
              </a:rPr>
              <a:t>S+K</a:t>
            </a:r>
            <a:r>
              <a:rPr lang="en-US" sz="2000" i="1" dirty="0" smtClean="0">
                <a:latin typeface="Times New Roman"/>
                <a:ea typeface="Times New Roman"/>
              </a:rPr>
              <a:t>)/(</a:t>
            </a:r>
            <a:r>
              <a:rPr lang="en-US" sz="2000" i="1" dirty="0" err="1" smtClean="0">
                <a:latin typeface="Times New Roman"/>
                <a:ea typeface="Times New Roman"/>
              </a:rPr>
              <a:t>S+K</a:t>
            </a:r>
            <a:r>
              <a:rPr lang="en-US" sz="2000" i="1" dirty="0" smtClean="0">
                <a:latin typeface="Times New Roman"/>
                <a:ea typeface="Times New Roman"/>
              </a:rPr>
              <a:t>)≡1</a:t>
            </a:r>
            <a:endParaRPr lang="ru-RU" sz="2000" i="1" dirty="0" smtClean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Любой номинальной сумме</a:t>
            </a:r>
            <a:r>
              <a:rPr lang="en-US" sz="2000" dirty="0" smtClean="0">
                <a:latin typeface="Times New Roman"/>
                <a:ea typeface="Times New Roman"/>
              </a:rPr>
              <a:t> </a:t>
            </a:r>
            <a:r>
              <a:rPr lang="en-US" sz="2000" i="1" dirty="0" smtClean="0">
                <a:latin typeface="Times New Roman"/>
                <a:ea typeface="Times New Roman"/>
              </a:rPr>
              <a:t>q</a:t>
            </a:r>
            <a:r>
              <a:rPr lang="ru-RU" sz="2000" i="1" dirty="0" smtClean="0"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latin typeface="Times New Roman"/>
                <a:ea typeface="Times New Roman"/>
              </a:rPr>
              <a:t>соответствует эквивалент: </a:t>
            </a:r>
            <a:r>
              <a:rPr lang="en-US" sz="2000" i="1" dirty="0">
                <a:latin typeface="Times New Roman"/>
                <a:ea typeface="Times New Roman"/>
              </a:rPr>
              <a:t>q</a:t>
            </a:r>
            <a:r>
              <a:rPr lang="en-US" sz="2000" i="1" dirty="0" smtClean="0">
                <a:latin typeface="Times New Roman"/>
                <a:ea typeface="Times New Roman"/>
              </a:rPr>
              <a:t>/(S+K)≤1</a:t>
            </a:r>
            <a:r>
              <a:rPr lang="ru-RU" sz="2000" i="1" dirty="0" smtClean="0">
                <a:latin typeface="Times New Roman"/>
                <a:ea typeface="Times New Roman"/>
              </a:rPr>
              <a:t>. </a:t>
            </a:r>
            <a:r>
              <a:rPr lang="ru-RU" sz="2000" dirty="0" smtClean="0">
                <a:latin typeface="Times New Roman"/>
                <a:ea typeface="Times New Roman"/>
              </a:rPr>
              <a:t>Соответственно возможны две системы бухгалтерского учёта:</a:t>
            </a:r>
          </a:p>
          <a:p>
            <a:pPr lvl="1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- в номиналах (общепринятая, но </a:t>
            </a:r>
            <a:r>
              <a:rPr lang="ru-RU" sz="1800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макроэкономически</a:t>
            </a: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обманчивая на продолжительных интервалах времени  </a:t>
            </a: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потому, что представляет собой </a:t>
            </a: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сложение и вычитание числителей дробей, не приведённых к общему знаменателю</a:t>
            </a: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);</a:t>
            </a:r>
          </a:p>
          <a:p>
            <a:pPr lvl="1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- в долях </a:t>
            </a:r>
            <a:r>
              <a:rPr lang="en-US" sz="1800" i="1" dirty="0" smtClean="0">
                <a:solidFill>
                  <a:srgbClr val="002060"/>
                </a:solidFill>
              </a:rPr>
              <a:t>S+K</a:t>
            </a:r>
            <a:r>
              <a:rPr lang="ru-RU" sz="1800" i="1" dirty="0" smtClean="0">
                <a:solidFill>
                  <a:srgbClr val="002060"/>
                </a:solidFill>
              </a:rPr>
              <a:t>, </a:t>
            </a:r>
            <a:r>
              <a:rPr lang="ru-RU" sz="1800" dirty="0" smtClean="0">
                <a:solidFill>
                  <a:srgbClr val="002060"/>
                </a:solidFill>
              </a:rPr>
              <a:t>т.е. на основе учёта</a:t>
            </a: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обезразмеренных</a:t>
            </a: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по </a:t>
            </a:r>
            <a:r>
              <a:rPr lang="en-US" sz="1800" i="1" dirty="0" smtClean="0">
                <a:solidFill>
                  <a:srgbClr val="002060"/>
                </a:solidFill>
              </a:rPr>
              <a:t>S+K </a:t>
            </a:r>
            <a:r>
              <a:rPr lang="ru-RU" sz="1800" i="1" dirty="0" smtClean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номиналов в форме их представления как долей </a:t>
            </a:r>
            <a:r>
              <a:rPr lang="en-US" sz="1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(S+K)</a:t>
            </a:r>
            <a:r>
              <a:rPr lang="ru-RU" sz="1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, т.е.</a:t>
            </a:r>
            <a:r>
              <a:rPr lang="ru-RU" sz="1800" dirty="0" smtClean="0">
                <a:solidFill>
                  <a:srgbClr val="002060"/>
                </a:solidFill>
              </a:rPr>
              <a:t>: </a:t>
            </a:r>
            <a:r>
              <a:rPr lang="en-US" sz="1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q/(S+K)</a:t>
            </a:r>
            <a:r>
              <a:rPr lang="ru-RU" sz="1800" i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  <a:endParaRPr lang="ru-RU" sz="18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Энергетический стандарт обеспеченности платёжной единицы:</a:t>
            </a:r>
            <a:r>
              <a:rPr lang="ru-RU" sz="2000" i="1" dirty="0" smtClean="0">
                <a:latin typeface="Times New Roman"/>
                <a:ea typeface="Times New Roman"/>
              </a:rPr>
              <a:t/>
            </a:r>
            <a:br>
              <a:rPr lang="ru-RU" sz="2000" i="1" dirty="0" smtClean="0">
                <a:latin typeface="Times New Roman"/>
                <a:ea typeface="Times New Roman"/>
              </a:rPr>
            </a:br>
            <a:r>
              <a:rPr lang="ru-RU" sz="20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«Объём производства электроэнергии»/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(S+K</a:t>
            </a:r>
            <a:r>
              <a:rPr lang="ru-RU" sz="20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)</a:t>
            </a:r>
          </a:p>
          <a:p>
            <a:pPr marL="365760" lvl="7" indent="-256032">
              <a:buFont typeface="Georgia"/>
              <a:buChar char="•"/>
            </a:pPr>
            <a:endParaRPr lang="ru-RU" sz="1800" b="1" dirty="0" smtClean="0">
              <a:solidFill>
                <a:srgbClr val="C00000"/>
              </a:solidFill>
            </a:endParaRPr>
          </a:p>
          <a:p>
            <a:pPr marL="365760" lvl="7" indent="-256032">
              <a:buFont typeface="Georgia"/>
              <a:buChar char="•"/>
            </a:pPr>
            <a:r>
              <a:rPr lang="ru-RU" sz="1800" b="1" dirty="0" smtClean="0">
                <a:solidFill>
                  <a:srgbClr val="C00000"/>
                </a:solidFill>
              </a:rPr>
              <a:t>База прейскуранта – малочисленная группа товаров, рост цен на которые влечёт за собой рост большинства прочих цен. </a:t>
            </a:r>
          </a:p>
          <a:p>
            <a:pPr marL="365760" lvl="7" indent="-256032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	</a:t>
            </a:r>
            <a:r>
              <a:rPr lang="ru-RU" sz="1800" dirty="0" smtClean="0">
                <a:solidFill>
                  <a:schemeClr val="tx1"/>
                </a:solidFill>
              </a:rPr>
              <a:t>База прейскуранта включает в себя: основные первичные энергоносители, электроэнергию, ставку по кредиту, основные транспортные тарифы.</a:t>
            </a:r>
          </a:p>
          <a:p>
            <a:pPr marL="365760" lvl="7" indent="-256032"/>
            <a:r>
              <a:rPr lang="ru-RU" sz="1800" b="1" dirty="0" smtClean="0">
                <a:solidFill>
                  <a:srgbClr val="C00000"/>
                </a:solidFill>
              </a:rPr>
              <a:t>Инвариант прейскуранта — товар, количеством которого измеряются все прочие цены.  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Энергетический инвариант прейскуранта </a:t>
            </a:r>
            <a:r>
              <a:rPr lang="ru-RU" sz="1800" dirty="0" err="1" smtClean="0">
                <a:solidFill>
                  <a:schemeClr val="tx1"/>
                </a:solidFill>
              </a:rPr>
              <a:t>управленчески</a:t>
            </a:r>
            <a:r>
              <a:rPr lang="ru-RU" sz="1800" dirty="0" smtClean="0">
                <a:solidFill>
                  <a:schemeClr val="tx1"/>
                </a:solidFill>
              </a:rPr>
              <a:t> наиболее показателен в задачах  долгосрочного моделирования и анализа макроэкономических процессов.</a:t>
            </a:r>
          </a:p>
          <a:p>
            <a:pPr lvl="1">
              <a:buNone/>
            </a:pPr>
            <a:endParaRPr lang="ru-RU" sz="1800" i="1" dirty="0" smtClean="0">
              <a:latin typeface="Times New Roman"/>
              <a:ea typeface="Times New Roman"/>
            </a:endParaRPr>
          </a:p>
          <a:p>
            <a:endParaRPr lang="ru-RU" sz="2000" i="1" dirty="0" smtClean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60648"/>
            <a:ext cx="9144000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Энергетический стандарт обеспеченности платёжной единицы — </a:t>
            </a:r>
            <a:br>
              <a:rPr lang="ru-RU" sz="2000" dirty="0" smtClean="0">
                <a:latin typeface="+mj-lt"/>
              </a:rPr>
            </a:br>
            <a:r>
              <a:rPr lang="ru-RU" sz="2000" dirty="0" smtClean="0">
                <a:latin typeface="+mj-lt"/>
              </a:rPr>
              <a:t>главный контрольный параметр кредитно-финансовой системы. </a:t>
            </a:r>
            <a:br>
              <a:rPr lang="ru-RU" sz="2000" dirty="0" smtClean="0">
                <a:latin typeface="+mj-lt"/>
              </a:rPr>
            </a:br>
            <a:r>
              <a:rPr lang="ru-RU" sz="2000" dirty="0" smtClean="0">
                <a:latin typeface="+mj-lt"/>
              </a:rPr>
              <a:t>База прейскуранта и её роль в ценообразовании. Инвариант прейскуранта </a:t>
            </a:r>
            <a:endParaRPr lang="ru-RU" sz="2000" dirty="0">
              <a:latin typeface="+mj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00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7068"/>
            <a:ext cx="9144000" cy="40421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ru-RU" b="1" dirty="0" smtClean="0">
                <a:sym typeface="Wingdings"/>
              </a:rPr>
              <a:t>Управленческое значение (смысл) цены на уровне «макро»</a:t>
            </a:r>
            <a:r>
              <a:rPr lang="ru-RU" dirty="0" smtClean="0">
                <a:sym typeface="Wingdings"/>
              </a:rPr>
              <a:t>. Ниже представлено широко известная и подтверждаемая практикой торговли зависимость </a:t>
            </a:r>
            <a:r>
              <a:rPr lang="ru-RU" i="1" dirty="0" smtClean="0">
                <a:solidFill>
                  <a:schemeClr val="tx2"/>
                </a:solidFill>
                <a:sym typeface="Wingdings"/>
              </a:rPr>
              <a:t>«объём предложения некоего блага на рынке — цена этого блага, обеспечивающая его полный сбыт»</a:t>
            </a:r>
            <a:r>
              <a:rPr lang="ru-RU" i="1" dirty="0" smtClean="0">
                <a:sym typeface="Wingdings"/>
              </a:rPr>
              <a:t>.  </a:t>
            </a:r>
            <a:r>
              <a:rPr lang="ru-RU" dirty="0" smtClean="0">
                <a:sym typeface="Wingdings"/>
              </a:rPr>
              <a:t>Если исходить из того, что целью управления макроэкономической системой государства является гарантированное и полное удовлетворение потребностей всех членов общества и государственной политики в разнородной </a:t>
            </a:r>
            <a:r>
              <a:rPr lang="ru-RU" dirty="0">
                <a:sym typeface="Wingdings"/>
              </a:rPr>
              <a:t>продукции, то при адекватном </a:t>
            </a:r>
            <a:r>
              <a:rPr lang="ru-RU" dirty="0" smtClean="0">
                <a:sym typeface="Wingdings"/>
              </a:rPr>
              <a:t>управлении </a:t>
            </a:r>
            <a:r>
              <a:rPr lang="ru-RU" dirty="0" err="1" smtClean="0">
                <a:sym typeface="Wingdings"/>
              </a:rPr>
              <a:t>макро-экономической</a:t>
            </a:r>
            <a:r>
              <a:rPr lang="ru-RU" dirty="0" smtClean="0">
                <a:sym typeface="Wingdings"/>
              </a:rPr>
              <a:t> </a:t>
            </a:r>
            <a:r>
              <a:rPr lang="ru-RU" dirty="0">
                <a:sym typeface="Wingdings"/>
              </a:rPr>
              <a:t>системой во всех отраслях объёмы </a:t>
            </a:r>
            <a:r>
              <a:rPr lang="ru-RU" dirty="0" smtClean="0">
                <a:sym typeface="Wingdings"/>
              </a:rPr>
              <a:t>производства </a:t>
            </a:r>
            <a:r>
              <a:rPr lang="ru-RU" dirty="0">
                <a:sym typeface="Wingdings"/>
              </a:rPr>
              <a:t>(предложения) продукции </a:t>
            </a:r>
            <a:r>
              <a:rPr lang="ru-RU" dirty="0" smtClean="0">
                <a:sym typeface="Wingdings"/>
              </a:rPr>
              <a:t>должны нарастать </a:t>
            </a:r>
            <a:r>
              <a:rPr lang="ru-RU" dirty="0">
                <a:sym typeface="Wingdings"/>
              </a:rPr>
              <a:t>до уровня не ниже </a:t>
            </a:r>
            <a:r>
              <a:rPr lang="ru-RU" dirty="0" smtClean="0">
                <a:sym typeface="Wingdings"/>
              </a:rPr>
              <a:t> объёма  запросов  общества </a:t>
            </a:r>
            <a:r>
              <a:rPr lang="ru-RU" dirty="0">
                <a:sym typeface="Wingdings"/>
              </a:rPr>
              <a:t>на </a:t>
            </a:r>
            <a:r>
              <a:rPr lang="ru-RU" dirty="0" smtClean="0">
                <a:sym typeface="Wingdings"/>
              </a:rPr>
              <a:t>удовлетворение соответствующих </a:t>
            </a:r>
            <a:r>
              <a:rPr lang="ru-RU" dirty="0">
                <a:sym typeface="Wingdings"/>
              </a:rPr>
              <a:t>потребностей с учётом </a:t>
            </a:r>
            <a:r>
              <a:rPr lang="ru-RU" dirty="0" smtClean="0">
                <a:sym typeface="Wingdings"/>
              </a:rPr>
              <a:t>возобновления </a:t>
            </a:r>
            <a:r>
              <a:rPr lang="ru-RU" dirty="0">
                <a:sym typeface="Wingdings"/>
              </a:rPr>
              <a:t>ранее </a:t>
            </a:r>
            <a:r>
              <a:rPr lang="ru-RU" dirty="0" smtClean="0">
                <a:sym typeface="Wingdings"/>
              </a:rPr>
              <a:t>удовлетворённых.</a:t>
            </a:r>
          </a:p>
          <a:p>
            <a:pPr algn="just">
              <a:lnSpc>
                <a:spcPts val="2200"/>
              </a:lnSpc>
            </a:pPr>
            <a:r>
              <a:rPr lang="ru-RU" dirty="0" smtClean="0"/>
              <a:t>Соответственно </a:t>
            </a:r>
            <a:r>
              <a:rPr lang="ru-RU" dirty="0"/>
              <a:t>рассматриваемой зависимости </a:t>
            </a:r>
            <a:r>
              <a:rPr lang="ru-RU" dirty="0" smtClean="0">
                <a:solidFill>
                  <a:srgbClr val="FF0000"/>
                </a:solidFill>
              </a:rPr>
              <a:t>на  уровне «макро» цена — </a:t>
            </a:r>
            <a:r>
              <a:rPr lang="ru-RU" dirty="0">
                <a:solidFill>
                  <a:srgbClr val="FF0000"/>
                </a:solidFill>
              </a:rPr>
              <a:t>мера</a:t>
            </a:r>
            <a:r>
              <a:rPr lang="ru-RU" dirty="0" smtClean="0">
                <a:sym typeface="Wingdings"/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дефицита продукции и природных благ по отношению к запросам </a:t>
            </a:r>
            <a:r>
              <a:rPr lang="ru-RU" dirty="0" smtClean="0">
                <a:solidFill>
                  <a:srgbClr val="FF0000"/>
                </a:solidFill>
              </a:rPr>
              <a:t>общества как таковым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 smtClean="0">
              <a:sym typeface="Wingdings"/>
            </a:endParaRPr>
          </a:p>
        </p:txBody>
      </p:sp>
      <p:grpSp>
        <p:nvGrpSpPr>
          <p:cNvPr id="3" name="Группа 3"/>
          <p:cNvGrpSpPr/>
          <p:nvPr/>
        </p:nvGrpSpPr>
        <p:grpSpPr>
          <a:xfrm>
            <a:off x="-36512" y="3942740"/>
            <a:ext cx="2952328" cy="2805518"/>
            <a:chOff x="274680" y="1988840"/>
            <a:chExt cx="4649200" cy="4633967"/>
          </a:xfrm>
        </p:grpSpPr>
        <p:pic>
          <p:nvPicPr>
            <p:cNvPr id="5" name="Picture 2" descr="Цена - спрос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972" t="3108" r="6937" b="9325"/>
            <a:stretch>
              <a:fillRect/>
            </a:stretch>
          </p:blipFill>
          <p:spPr bwMode="auto">
            <a:xfrm>
              <a:off x="274680" y="1988840"/>
              <a:ext cx="4649200" cy="431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882768" y="5949050"/>
              <a:ext cx="2041112" cy="67375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Объём предложения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855077" y="3634749"/>
            <a:ext cx="6353371" cy="31786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lvl="1" indent="-342900" algn="just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</a:rPr>
              <a:t>Её управленческая функция на уровне «макро» — ограничивать запросы </a:t>
            </a:r>
            <a:r>
              <a:rPr lang="ru-RU" dirty="0">
                <a:solidFill>
                  <a:schemeClr val="tx2"/>
                </a:solidFill>
              </a:rPr>
              <a:t>на потребление </a:t>
            </a:r>
            <a:r>
              <a:rPr lang="ru-RU" dirty="0" smtClean="0">
                <a:solidFill>
                  <a:schemeClr val="tx2"/>
                </a:solidFill>
              </a:rPr>
              <a:t>продукции и природных благ статистическим распределением покупательной способности в обществе. </a:t>
            </a:r>
          </a:p>
          <a:p>
            <a:pPr marL="342900" lvl="1" indent="-342900" algn="just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sym typeface="Wingdings"/>
              </a:rPr>
              <a:t>При объёмах предложения, достаточных для </a:t>
            </a:r>
            <a:r>
              <a:rPr lang="ru-RU" dirty="0" err="1" smtClean="0">
                <a:solidFill>
                  <a:schemeClr val="tx2"/>
                </a:solidFill>
                <a:sym typeface="Wingdings"/>
              </a:rPr>
              <a:t>гаран-тированного</a:t>
            </a:r>
            <a:r>
              <a:rPr lang="ru-RU" dirty="0" smtClean="0">
                <a:solidFill>
                  <a:schemeClr val="tx2"/>
                </a:solidFill>
                <a:sym typeface="Wingdings"/>
              </a:rPr>
              <a:t> полного удовлетворения потребностей, цена как ограничитель запросов на потребление утрачивает управленческую значимость.</a:t>
            </a:r>
          </a:p>
          <a:p>
            <a:pPr marL="342900" lvl="1" indent="-342900" algn="just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  <a:sym typeface="Wingdings"/>
              </a:rPr>
              <a:t>В пределах отрасли цена — относительная мера качества продукции определённого вида в </a:t>
            </a:r>
            <a:r>
              <a:rPr lang="ru-RU" dirty="0" err="1" smtClean="0">
                <a:solidFill>
                  <a:srgbClr val="C00000"/>
                </a:solidFill>
                <a:sym typeface="Wingdings"/>
              </a:rPr>
              <a:t>сопостав-лении</a:t>
            </a:r>
            <a:r>
              <a:rPr lang="ru-RU" dirty="0" smtClean="0">
                <a:solidFill>
                  <a:srgbClr val="C00000"/>
                </a:solidFill>
                <a:sym typeface="Wingdings"/>
              </a:rPr>
              <a:t> с продукцией конкурентов.</a:t>
            </a:r>
          </a:p>
        </p:txBody>
      </p:sp>
    </p:spTree>
    <p:extLst>
      <p:ext uri="{BB962C8B-B14F-4D97-AF65-F5344CB8AC3E}">
        <p14:creationId xmlns="" xmlns:p14="http://schemas.microsoft.com/office/powerpoint/2010/main" val="175996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5512"/>
            <a:ext cx="9144000" cy="6247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ym typeface="Wingdings"/>
              </a:rPr>
              <a:t>Соответственно:</a:t>
            </a:r>
            <a:r>
              <a:rPr lang="ru-RU" sz="2000" b="1" dirty="0" smtClean="0">
                <a:solidFill>
                  <a:srgbClr val="FF0000"/>
                </a:solidFill>
                <a:sym typeface="Wingdings"/>
              </a:rPr>
              <a:t> прейскурант — финансовое выражение </a:t>
            </a:r>
            <a:br>
              <a:rPr lang="ru-RU" sz="2000" b="1" dirty="0" smtClean="0">
                <a:solidFill>
                  <a:srgbClr val="FF0000"/>
                </a:solidFill>
                <a:sym typeface="Wingdings"/>
              </a:rPr>
            </a:br>
            <a:r>
              <a:rPr lang="ru-RU" sz="2000" b="1" dirty="0" smtClean="0">
                <a:solidFill>
                  <a:srgbClr val="FF0000"/>
                </a:solidFill>
                <a:sym typeface="Wingdings"/>
              </a:rPr>
              <a:t>вектора ошибки самоуправления </a:t>
            </a:r>
            <a:br>
              <a:rPr lang="ru-RU" sz="2000" b="1" dirty="0" smtClean="0">
                <a:solidFill>
                  <a:srgbClr val="FF0000"/>
                </a:solidFill>
                <a:sym typeface="Wingdings"/>
              </a:rPr>
            </a:br>
            <a:r>
              <a:rPr lang="ru-RU" sz="2000" b="1" dirty="0" smtClean="0">
                <a:solidFill>
                  <a:srgbClr val="FF0000"/>
                </a:solidFill>
                <a:sym typeface="Wingdings"/>
              </a:rPr>
              <a:t>биосферно-социально-экономических систем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ym typeface="Wingdings"/>
              </a:rPr>
              <a:t>Это утверждение соответствует и теории двойственности линейного программирования при его применении к оптимизации балансов продуктообмена в задачах планирования развития </a:t>
            </a:r>
            <a:r>
              <a:rPr lang="ru-RU" sz="2000" dirty="0" err="1" smtClean="0">
                <a:sym typeface="Wingdings"/>
              </a:rPr>
              <a:t>макроэкономичес</a:t>
            </a:r>
            <a:r>
              <a:rPr lang="ru-RU" sz="2000" dirty="0" smtClean="0">
                <a:sym typeface="Wingdings"/>
              </a:rPr>
              <a:t>-ких систем.</a:t>
            </a:r>
          </a:p>
          <a:p>
            <a:pPr lvl="1" hangingPunct="0"/>
            <a:r>
              <a:rPr lang="ru-RU" sz="2000" dirty="0" smtClean="0"/>
              <a:t>Прейскурант </a:t>
            </a:r>
            <a:r>
              <a:rPr lang="ru-RU" sz="2000" dirty="0"/>
              <a:t>обладает всеми качествами, которыми характеризуется вектор ошибки управления в теории управления: </a:t>
            </a:r>
          </a:p>
          <a:p>
            <a:pPr marL="800100" lvl="1" indent="-342900" hangingPunct="0">
              <a:buFont typeface="Wingdings" panose="05000000000000000000" pitchFamily="2" charset="2"/>
              <a:buChar char="Ø"/>
            </a:pPr>
            <a:r>
              <a:rPr lang="ru-RU" sz="2000" dirty="0"/>
              <a:t>в идеальном режиме управления — нулевые значения компонент, </a:t>
            </a:r>
          </a:p>
          <a:p>
            <a:pPr marL="800100" lvl="1" indent="-342900" hangingPunct="0">
              <a:buFont typeface="Wingdings" panose="05000000000000000000" pitchFamily="2" charset="2"/>
              <a:buChar char="Ø"/>
            </a:pPr>
            <a:r>
              <a:rPr lang="ru-RU" sz="2000" dirty="0"/>
              <a:t>при отклонении от идеального режима — возрастание значений компонент по абсолютной величине, </a:t>
            </a:r>
          </a:p>
          <a:p>
            <a:pPr marL="800100" lvl="1" indent="-342900" hangingPunct="0">
              <a:buFont typeface="Wingdings" panose="05000000000000000000" pitchFamily="2" charset="2"/>
              <a:buChar char="Ø"/>
            </a:pPr>
            <a:r>
              <a:rPr lang="ru-RU" sz="2000" dirty="0"/>
              <a:t>по мере приближения реального процесса к идеальному режиму — убывание значений компонент по абсолютной величине</a:t>
            </a:r>
            <a:r>
              <a:rPr lang="ru-RU" sz="2000" dirty="0" smtClean="0"/>
              <a:t>.</a:t>
            </a:r>
          </a:p>
          <a:p>
            <a:pPr marL="800100" lvl="1" indent="-342900" hangingPunct="0">
              <a:buFont typeface="Wingdings" panose="05000000000000000000" pitchFamily="2" charset="2"/>
              <a:buChar char="Ø"/>
            </a:pPr>
            <a:r>
              <a:rPr lang="ru-RU" sz="2000" dirty="0" smtClean="0"/>
              <a:t>Кроме того, </a:t>
            </a:r>
            <a:r>
              <a:rPr lang="ru-RU" sz="2000" dirty="0" smtClean="0">
                <a:solidFill>
                  <a:srgbClr val="FF0000"/>
                </a:solidFill>
              </a:rPr>
              <a:t>реальный прейскурант в практике государственного управления невозможно подменить никакой лживой отчётностью об «экономических успехах»…</a:t>
            </a:r>
            <a:endParaRPr lang="ru-RU" sz="2000" dirty="0">
              <a:solidFill>
                <a:srgbClr val="FF00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  <a:sym typeface="Wingdings"/>
              </a:rPr>
              <a:t>Однако, задача обнуления прейскуранта – задача общекультурного характера, которая не имеет решений, изолированных в сфере экономики и финансов.</a:t>
            </a:r>
          </a:p>
        </p:txBody>
      </p:sp>
      <p:sp>
        <p:nvSpPr>
          <p:cNvPr id="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CD2E748-F4EB-419C-B6D4-5B155FF28CA3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5273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40706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400" dirty="0" smtClean="0">
                <a:latin typeface="+mj-lt"/>
              </a:rPr>
              <a:t>Отображение в межотраслевом балансе средств 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государственного макроэкономического управления</a:t>
            </a:r>
            <a:endParaRPr lang="ru-RU" sz="2400" dirty="0">
              <a:latin typeface="+mj-lt"/>
            </a:endParaRPr>
          </a:p>
        </p:txBody>
      </p:sp>
      <p:pic>
        <p:nvPicPr>
          <p:cNvPr id="5" name="Содержимое 4" descr="Таблица МОБ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496" y="620688"/>
            <a:ext cx="4211960" cy="5896765"/>
          </a:xfrm>
        </p:spPr>
      </p:pic>
      <p:sp>
        <p:nvSpPr>
          <p:cNvPr id="6" name="TextBox 5"/>
          <p:cNvSpPr txBox="1"/>
          <p:nvPr/>
        </p:nvSpPr>
        <p:spPr>
          <a:xfrm>
            <a:off x="2143108" y="64291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48512" y="688623"/>
            <a:ext cx="4932000" cy="6169377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Средства государственного управления производством и сбытом продукции</a:t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>на основе рыночной </a:t>
            </a:r>
            <a:r>
              <a:rPr lang="ru-RU" sz="1400" b="1" dirty="0" err="1" smtClean="0">
                <a:solidFill>
                  <a:srgbClr val="FF0000"/>
                </a:solidFill>
              </a:rPr>
              <a:t>саморегуляции</a:t>
            </a:r>
            <a:r>
              <a:rPr lang="ru-RU" sz="1400" b="1" dirty="0" smtClean="0">
                <a:solidFill>
                  <a:srgbClr val="FF0000"/>
                </a:solidFill>
              </a:rPr>
              <a:t>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 smtClean="0"/>
              <a:t>План счетов бухгалтерского учёта</a:t>
            </a:r>
            <a:r>
              <a:rPr lang="ru-RU" sz="1400" dirty="0" smtClean="0"/>
              <a:t> задаёт компоненты добавленной стоимости (т.е. задаёт разделение строки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несколько строк</a:t>
            </a:r>
            <a:r>
              <a:rPr lang="en-US" sz="1400" dirty="0" smtClean="0"/>
              <a:t>)</a:t>
            </a:r>
            <a:r>
              <a:rPr lang="ru-RU" sz="1400" dirty="0" smtClean="0"/>
              <a:t>, которым должна соответствовать структура конечного продукта (т.е. вектор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400" dirty="0"/>
              <a:t> </a:t>
            </a:r>
            <a:r>
              <a:rPr lang="ru-RU" sz="1400" dirty="0" smtClean="0"/>
              <a:t>должен быть представлен как сумма векторов-слагаемых)</a:t>
            </a:r>
            <a:endParaRPr lang="ru-RU" sz="1400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/>
              <a:t>Инвестиционные продукты</a:t>
            </a:r>
            <a:r>
              <a:rPr lang="ru-RU" sz="1400" dirty="0"/>
              <a:t>. Они должны быть отображены в Плане счетов и в составе вектора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они определяют возможности дальнейшего развития и обновления производственной базы народного хозяйства.</a:t>
            </a:r>
            <a:endParaRPr lang="ru-RU" sz="1400" dirty="0"/>
          </a:p>
          <a:p>
            <a:pPr marL="342900" indent="-342900" algn="just">
              <a:buFont typeface="+mj-lt"/>
              <a:buAutoNum type="arabicPeriod"/>
            </a:pPr>
            <a:r>
              <a:rPr lang="ru-RU" sz="1400" b="1" dirty="0" smtClean="0"/>
              <a:t>Средство управления сферами производства и потребления — </a:t>
            </a:r>
            <a:r>
              <a:rPr lang="ru-RU" sz="1400" b="1" dirty="0" err="1" smtClean="0"/>
              <a:t>алгоритмика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распределе-ния</a:t>
            </a:r>
            <a:r>
              <a:rPr lang="ru-RU" sz="1400" b="1" dirty="0" smtClean="0"/>
              <a:t> государственных и корпоративных</a:t>
            </a:r>
            <a:r>
              <a:rPr lang="ru-RU" sz="1400" dirty="0" smtClean="0"/>
              <a:t>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зарплат, пенсий, прочих пособий;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налогов и налоговых льгот;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кредитов и условий кредитования;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дотаций производителям </a:t>
            </a:r>
            <a:r>
              <a:rPr lang="ru-RU" sz="1400" b="1" dirty="0" smtClean="0"/>
              <a:t>необходимой</a:t>
            </a:r>
            <a:r>
              <a:rPr lang="ru-RU" sz="1400" dirty="0" smtClean="0"/>
              <a:t> продукции (при утрате ими рентабельности);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субсидий потребителям продукции, </a:t>
            </a:r>
            <a:r>
              <a:rPr lang="ru-RU" sz="1400" dirty="0" err="1" smtClean="0"/>
              <a:t>производ-ство</a:t>
            </a:r>
            <a:r>
              <a:rPr lang="ru-RU" sz="1400" dirty="0" smtClean="0"/>
              <a:t> и потребление которой необходимо для развития общества (при высоких ценах, </a:t>
            </a:r>
            <a:r>
              <a:rPr lang="ru-RU" sz="1400" dirty="0" err="1" smtClean="0"/>
              <a:t>ис-ключающих</a:t>
            </a:r>
            <a:r>
              <a:rPr lang="ru-RU" sz="1400" dirty="0" smtClean="0"/>
              <a:t> её сбыт в объёмах, необходимых для развития общества, – защита спроса от «пирамиды </a:t>
            </a:r>
            <a:r>
              <a:rPr lang="ru-RU" sz="1400" dirty="0" err="1" smtClean="0"/>
              <a:t>Маслоу</a:t>
            </a:r>
            <a:r>
              <a:rPr lang="ru-RU" sz="1400" dirty="0" smtClean="0"/>
              <a:t>»).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27784" y="4797152"/>
            <a:ext cx="1584176" cy="1473190"/>
            <a:chOff x="2915816" y="5301208"/>
            <a:chExt cx="1584176" cy="1473190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7296" y="6165304"/>
              <a:ext cx="1116672" cy="609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915816" y="5301208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FF0000"/>
                  </a:solidFill>
                </a:rPr>
                <a:t>Основное балансовое соотношение: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E748-F4EB-419C-B6D4-5B155FF28CA3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30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0284"/>
            <a:ext cx="9144000" cy="6455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lnSpc>
                <a:spcPts val="2200"/>
              </a:lnSpc>
            </a:pPr>
            <a:r>
              <a:rPr lang="ru-RU" sz="2000" dirty="0" smtClean="0">
                <a:solidFill>
                  <a:prstClr val="black"/>
                </a:solidFill>
              </a:rPr>
              <a:t>В </a:t>
            </a:r>
            <a:r>
              <a:rPr lang="ru-RU" sz="2000" dirty="0">
                <a:solidFill>
                  <a:prstClr val="black"/>
                </a:solidFill>
              </a:rPr>
              <a:t>экономике, ориентированной на гарантированное удовлетворение потребностей общества и политики государства: </a:t>
            </a:r>
            <a:endParaRPr lang="ru-RU" sz="1100" dirty="0">
              <a:solidFill>
                <a:srgbClr val="C00000"/>
              </a:solidFill>
            </a:endParaRPr>
          </a:p>
          <a:p>
            <a:pPr marL="2628900" lvl="8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prstClr val="black"/>
                </a:solidFill>
              </a:rPr>
              <a:t>Государственная власть задаёт базу прейскуранта. </a:t>
            </a:r>
          </a:p>
          <a:p>
            <a:pPr marL="2628900" lvl="8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8080"/>
                </a:solidFill>
              </a:rPr>
              <a:t>Государственно-управленческое назначение механизма распределения налогов, дотаций, субсидий — поддерживать финансовую устойчивость отраслей и регионов </a:t>
            </a:r>
            <a:r>
              <a:rPr lang="ru-RU" sz="1400" b="1" dirty="0" smtClean="0">
                <a:solidFill>
                  <a:prstClr val="black"/>
                </a:solidFill>
              </a:rPr>
              <a:t>в условиях </a:t>
            </a:r>
            <a:r>
              <a:rPr lang="ru-RU" sz="1400" b="1" i="1" dirty="0" smtClean="0">
                <a:solidFill>
                  <a:prstClr val="black"/>
                </a:solidFill>
              </a:rPr>
              <a:t>неравномерного изменения ценовых пропорций в прейскуранте </a:t>
            </a:r>
            <a:r>
              <a:rPr lang="ru-RU" sz="1400" b="1" dirty="0" smtClean="0">
                <a:solidFill>
                  <a:prstClr val="black"/>
                </a:solidFill>
              </a:rPr>
              <a:t>по мере роста объёмов производства и удовлетворения потребностей общества и государства </a:t>
            </a:r>
            <a:r>
              <a:rPr lang="ru-RU" sz="1400" b="1" dirty="0">
                <a:solidFill>
                  <a:prstClr val="black"/>
                </a:solidFill>
              </a:rPr>
              <a:t>(каждой отрасли свойственна своя зависимость </a:t>
            </a:r>
            <a:r>
              <a:rPr lang="ru-RU" sz="1400" b="1" i="1" dirty="0">
                <a:solidFill>
                  <a:prstClr val="black"/>
                </a:solidFill>
              </a:rPr>
              <a:t>«</a:t>
            </a:r>
            <a:r>
              <a:rPr lang="ru-RU" sz="1400" b="1" i="1" dirty="0" smtClean="0">
                <a:solidFill>
                  <a:prstClr val="black"/>
                </a:solidFill>
              </a:rPr>
              <a:t>объём предложения производимых ею благ – цены» </a:t>
            </a:r>
            <a:r>
              <a:rPr lang="ru-RU" sz="1400" b="1" dirty="0" smtClean="0">
                <a:solidFill>
                  <a:prstClr val="black"/>
                </a:solidFill>
              </a:rPr>
              <a:t>– см. рис. слева; у каждой отрасли своя «пирамида </a:t>
            </a:r>
            <a:r>
              <a:rPr lang="ru-RU" sz="1400" b="1" dirty="0" err="1" smtClean="0">
                <a:solidFill>
                  <a:prstClr val="black"/>
                </a:solidFill>
              </a:rPr>
              <a:t>Маслоу</a:t>
            </a:r>
            <a:r>
              <a:rPr lang="ru-RU" sz="1400" b="1" dirty="0" smtClean="0">
                <a:solidFill>
                  <a:prstClr val="black"/>
                </a:solidFill>
              </a:rPr>
              <a:t>»). </a:t>
            </a:r>
          </a:p>
          <a:p>
            <a:pPr marL="2171700" lvl="7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ru-RU" sz="1400" b="1" dirty="0" smtClean="0">
              <a:solidFill>
                <a:prstClr val="black"/>
              </a:solidFill>
            </a:endParaRPr>
          </a:p>
          <a:p>
            <a:pPr marL="342900" lvl="0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8080"/>
                </a:solidFill>
              </a:rPr>
              <a:t>Налогово-дотационный механизм (распределение налогов, дотаций, субсидий, разного рода льгот) необходимо </a:t>
            </a:r>
            <a:r>
              <a:rPr lang="ru-RU" sz="1400" b="1" dirty="0" smtClean="0">
                <a:solidFill>
                  <a:srgbClr val="C00000"/>
                </a:solidFill>
              </a:rPr>
              <a:t>регулярно</a:t>
            </a:r>
            <a:r>
              <a:rPr lang="ru-RU" sz="1400" b="1" dirty="0" smtClean="0">
                <a:solidFill>
                  <a:srgbClr val="008080"/>
                </a:solidFill>
              </a:rPr>
              <a:t> настраивать на экономическое обеспечение задач политики социального государства, обеспечивая финансовую устойчивость отраслей и регионов, исходя из динамики цен и потребностей в продукции и природных благах. </a:t>
            </a:r>
          </a:p>
          <a:p>
            <a:pPr marL="342900" lvl="0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008080"/>
                </a:solidFill>
              </a:rPr>
              <a:t>Безусловный доход (разновидность субсидий), выплачиваемый всем гражданам, – одно из средств обнуления прейскуранта, наряду с фондами общественного потребления (</a:t>
            </a:r>
            <a:r>
              <a:rPr lang="ru-RU" sz="1400" b="1" dirty="0" err="1" smtClean="0">
                <a:solidFill>
                  <a:srgbClr val="008080"/>
                </a:solidFill>
              </a:rPr>
              <a:t>ФОП</a:t>
            </a:r>
            <a:r>
              <a:rPr lang="ru-RU" sz="1400" b="1" dirty="0" smtClean="0">
                <a:solidFill>
                  <a:srgbClr val="008080"/>
                </a:solidFill>
              </a:rPr>
              <a:t> – всё то, что государство находит возможным предоставлять гражданам бесплатно или на основе частичной оплаты).</a:t>
            </a:r>
          </a:p>
          <a:p>
            <a:pPr marL="342900" lvl="0" indent="-342900" algn="just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Для социальной ориентации экономики необходим Госплан, работающий на основе динамических балансовых моделей, Правительство должно быть ответственно за выполнение Государственного плана </a:t>
            </a:r>
            <a:r>
              <a:rPr lang="ru-RU" sz="1400" b="1" dirty="0" err="1" smtClean="0">
                <a:solidFill>
                  <a:srgbClr val="C00000"/>
                </a:solidFill>
              </a:rPr>
              <a:t>биосферно-сооциально-экономического</a:t>
            </a:r>
            <a:r>
              <a:rPr lang="ru-RU" sz="1400" b="1" dirty="0" smtClean="0">
                <a:solidFill>
                  <a:srgbClr val="C00000"/>
                </a:solidFill>
              </a:rPr>
              <a:t> развития, а Центробанк, Минфин должны быть влиты в состав Министерства экономического развития как функционально специализированные подразделения.</a:t>
            </a:r>
          </a:p>
        </p:txBody>
      </p:sp>
      <p:grpSp>
        <p:nvGrpSpPr>
          <p:cNvPr id="3" name="Группа 2"/>
          <p:cNvGrpSpPr>
            <a:grpSpLocks noChangeAspect="1"/>
          </p:cNvGrpSpPr>
          <p:nvPr/>
        </p:nvGrpSpPr>
        <p:grpSpPr>
          <a:xfrm>
            <a:off x="69560" y="1078357"/>
            <a:ext cx="2198184" cy="2488341"/>
            <a:chOff x="274680" y="-1112040"/>
            <a:chExt cx="4806663" cy="4813404"/>
          </a:xfrm>
        </p:grpSpPr>
        <p:pic>
          <p:nvPicPr>
            <p:cNvPr id="4" name="Picture 2" descr="Цена - спрос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972" t="3108" r="6937" b="9325"/>
            <a:stretch>
              <a:fillRect/>
            </a:stretch>
          </p:blipFill>
          <p:spPr bwMode="auto">
            <a:xfrm>
              <a:off x="274680" y="-1112040"/>
              <a:ext cx="4649200" cy="431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876953" y="2927398"/>
              <a:ext cx="2204390" cy="77396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Объём предложения</a:t>
              </a:r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BBCA50-D00C-4B6C-8FA8-4A11A39A5F00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9187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74906"/>
            <a:ext cx="5004048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Всё изложенное </a:t>
            </a:r>
            <a:br>
              <a:rPr lang="ru-RU" sz="3600" dirty="0" smtClean="0"/>
            </a:br>
            <a:r>
              <a:rPr lang="ru-RU" sz="3600" dirty="0" smtClean="0"/>
              <a:t>более обстоятельно </a:t>
            </a:r>
            <a:br>
              <a:rPr lang="ru-RU" sz="3600" dirty="0" smtClean="0"/>
            </a:br>
            <a:r>
              <a:rPr lang="ru-RU" sz="3600" dirty="0" smtClean="0"/>
              <a:t>и детально представлено</a:t>
            </a:r>
            <a:br>
              <a:rPr lang="ru-RU" sz="3600" dirty="0" smtClean="0"/>
            </a:br>
            <a:r>
              <a:rPr lang="ru-RU" sz="3600" dirty="0" smtClean="0"/>
              <a:t>в монографии: </a:t>
            </a:r>
            <a:r>
              <a:rPr lang="ru-RU" sz="3600" dirty="0" smtClean="0">
                <a:sym typeface="Wingdings"/>
              </a:rPr>
              <a:t></a:t>
            </a:r>
            <a:endParaRPr lang="ru-RU" sz="3600" dirty="0" smtClean="0"/>
          </a:p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Она есть в интернете — Яндекс находит.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41</a:t>
            </a:fld>
            <a:endParaRPr lang="ru-RU" dirty="0"/>
          </a:p>
        </p:txBody>
      </p:sp>
      <p:pic>
        <p:nvPicPr>
          <p:cNvPr id="33794" name="Picture 2" descr="https://ir.ozone.ru/s3/multimedia-1-z/7632439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3121" y="750142"/>
            <a:ext cx="4143375" cy="5991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920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008" y="764704"/>
            <a:ext cx="4499992" cy="50783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В кратком изложении (можно прочитать за день) всё представлено</a:t>
            </a:r>
            <a:br>
              <a:rPr lang="ru-RU" sz="3600" dirty="0" smtClean="0"/>
            </a:br>
            <a:r>
              <a:rPr lang="ru-RU" sz="3600" dirty="0" smtClean="0"/>
              <a:t>в другой монографии: </a:t>
            </a:r>
            <a:r>
              <a:rPr lang="ru-RU" sz="3200" dirty="0" smtClean="0">
                <a:sym typeface="Wingdings"/>
              </a:rPr>
              <a:t></a:t>
            </a:r>
            <a:endParaRPr lang="ru-RU" sz="3200" dirty="0" smtClean="0"/>
          </a:p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Она тоже есть </a:t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в интернете — Яндекс находит.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9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04664"/>
            <a:ext cx="4176464" cy="616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920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право 13"/>
          <p:cNvSpPr/>
          <p:nvPr/>
        </p:nvSpPr>
        <p:spPr>
          <a:xfrm rot="5685074">
            <a:off x="725481" y="2594311"/>
            <a:ext cx="950581" cy="183631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CA50-D00C-4B6C-8FA8-4A11A39A5F00}" type="slidenum">
              <a:rPr lang="ru-RU" smtClean="0"/>
              <a:pPr/>
              <a:t>43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4048" y="2996952"/>
            <a:ext cx="4067944" cy="3785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Именно по этой причине </a:t>
            </a:r>
            <a:r>
              <a:rPr lang="ru-RU" sz="2000" dirty="0" err="1" smtClean="0">
                <a:solidFill>
                  <a:srgbClr val="002060"/>
                </a:solidFill>
              </a:rPr>
              <a:t>мно-гие</a:t>
            </a:r>
            <a:r>
              <a:rPr lang="ru-RU" sz="2000" dirty="0" smtClean="0">
                <a:solidFill>
                  <a:srgbClr val="002060"/>
                </a:solidFill>
              </a:rPr>
              <a:t> политики не желают </a:t>
            </a:r>
            <a:r>
              <a:rPr lang="ru-RU" sz="2000" dirty="0" err="1" smtClean="0">
                <a:solidFill>
                  <a:srgbClr val="002060"/>
                </a:solidFill>
              </a:rPr>
              <a:t>отка-заться</a:t>
            </a:r>
            <a:r>
              <a:rPr lang="ru-RU" sz="2000" dirty="0" smtClean="0">
                <a:solidFill>
                  <a:srgbClr val="002060"/>
                </a:solidFill>
              </a:rPr>
              <a:t> от своей </a:t>
            </a:r>
            <a:r>
              <a:rPr lang="ru-RU" sz="2000" b="1" i="1" dirty="0" smtClean="0">
                <a:solidFill>
                  <a:srgbClr val="002060"/>
                </a:solidFill>
              </a:rPr>
              <a:t>безумной</a:t>
            </a:r>
            <a:r>
              <a:rPr lang="ru-RU" sz="2000" i="1" dirty="0" smtClean="0">
                <a:solidFill>
                  <a:srgbClr val="002060"/>
                </a:solidFill>
              </a:rPr>
              <a:t> веры </a:t>
            </a:r>
            <a:r>
              <a:rPr lang="ru-RU" sz="2000" dirty="0" smtClean="0">
                <a:solidFill>
                  <a:srgbClr val="002060"/>
                </a:solidFill>
              </a:rPr>
              <a:t>в возможности развития </a:t>
            </a:r>
            <a:r>
              <a:rPr lang="ru-RU" sz="2000" dirty="0" err="1" smtClean="0">
                <a:solidFill>
                  <a:srgbClr val="002060"/>
                </a:solidFill>
              </a:rPr>
              <a:t>госу-дарства</a:t>
            </a:r>
            <a:r>
              <a:rPr lang="ru-RU" sz="2000" dirty="0" smtClean="0">
                <a:solidFill>
                  <a:srgbClr val="002060"/>
                </a:solidFill>
              </a:rPr>
              <a:t> на основе либерально-рыночной экономической </a:t>
            </a:r>
            <a:r>
              <a:rPr lang="ru-RU" sz="2000" dirty="0" err="1" smtClean="0">
                <a:solidFill>
                  <a:srgbClr val="002060"/>
                </a:solidFill>
              </a:rPr>
              <a:t>моде-ли</a:t>
            </a:r>
            <a:r>
              <a:rPr lang="ru-RU" sz="2000" dirty="0" smtClean="0">
                <a:solidFill>
                  <a:srgbClr val="002060"/>
                </a:solidFill>
              </a:rPr>
              <a:t>, дескать:</a:t>
            </a:r>
            <a:r>
              <a:rPr lang="ru-RU" sz="2000" dirty="0" smtClean="0">
                <a:solidFill>
                  <a:srgbClr val="FF0000"/>
                </a:solidFill>
              </a:rPr>
              <a:t> «Нам не надо </a:t>
            </a:r>
            <a:r>
              <a:rPr lang="ru-RU" sz="2000" dirty="0" err="1" smtClean="0">
                <a:solidFill>
                  <a:srgbClr val="FF0000"/>
                </a:solidFill>
              </a:rPr>
              <a:t>ниче-го</a:t>
            </a:r>
            <a:r>
              <a:rPr lang="ru-RU" sz="2000" dirty="0" smtClean="0">
                <a:solidFill>
                  <a:srgbClr val="FF0000"/>
                </a:solidFill>
              </a:rPr>
              <a:t> знать и не надо думать — «</a:t>
            </a:r>
            <a:r>
              <a:rPr lang="ru-RU" sz="2000" dirty="0" err="1" smtClean="0">
                <a:solidFill>
                  <a:srgbClr val="FF0000"/>
                </a:solidFill>
              </a:rPr>
              <a:t>не-видимая</a:t>
            </a:r>
            <a:r>
              <a:rPr lang="ru-RU" sz="2000" dirty="0" smtClean="0">
                <a:solidFill>
                  <a:srgbClr val="FF0000"/>
                </a:solidFill>
              </a:rPr>
              <a:t> рука рынка» сама всё отрегулирует наилучшим </a:t>
            </a:r>
            <a:r>
              <a:rPr lang="ru-RU" sz="2000" dirty="0" err="1" smtClean="0">
                <a:solidFill>
                  <a:srgbClr val="FF0000"/>
                </a:solidFill>
              </a:rPr>
              <a:t>обра-зом</a:t>
            </a:r>
            <a:r>
              <a:rPr lang="ru-RU" sz="2000" dirty="0" smtClean="0">
                <a:solidFill>
                  <a:srgbClr val="FF0000"/>
                </a:solidFill>
              </a:rPr>
              <a:t>, только не надо ей мешать. </a:t>
            </a:r>
            <a:r>
              <a:rPr lang="ru-RU" sz="2000" b="1" dirty="0" smtClean="0">
                <a:solidFill>
                  <a:srgbClr val="FF0000"/>
                </a:solidFill>
              </a:rPr>
              <a:t>Вот мы и не мешаем…»</a:t>
            </a:r>
          </a:p>
        </p:txBody>
      </p:sp>
      <p:pic>
        <p:nvPicPr>
          <p:cNvPr id="61442" name="Picture 2" descr="https://avatars.mds.yandex.net/i?id=1561952fc62024bc237619e8b6c4392e8a200d4f-4944743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3266" y="4797152"/>
            <a:ext cx="3597722" cy="2016224"/>
          </a:xfrm>
          <a:prstGeom prst="rect">
            <a:avLst/>
          </a:prstGeom>
          <a:noFill/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499" y="665609"/>
            <a:ext cx="19145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7857" y="3107432"/>
            <a:ext cx="2162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 rot="4151839">
            <a:off x="1341330" y="4411089"/>
            <a:ext cx="870600" cy="288032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496" y="3140968"/>
            <a:ext cx="2448272" cy="115212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Глобальная тирания  корпорации ростовщиков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4726634">
            <a:off x="3366424" y="4525132"/>
            <a:ext cx="937964" cy="288032"/>
          </a:xfrm>
          <a:prstGeom prst="rightArrow">
            <a:avLst>
              <a:gd name="adj1" fmla="val 52197"/>
              <a:gd name="adj2" fmla="val 20542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699792" y="3717032"/>
            <a:ext cx="2160240" cy="72008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«Свободный» рынок</a:t>
            </a:r>
            <a:endParaRPr lang="ru-RU" sz="1600" dirty="0"/>
          </a:p>
        </p:txBody>
      </p:sp>
      <p:sp>
        <p:nvSpPr>
          <p:cNvPr id="16" name="Стрелка вправо 15"/>
          <p:cNvSpPr/>
          <p:nvPr/>
        </p:nvSpPr>
        <p:spPr>
          <a:xfrm rot="3206951">
            <a:off x="1446215" y="3079762"/>
            <a:ext cx="1741250" cy="200385"/>
          </a:xfrm>
          <a:prstGeom prst="rightArrow">
            <a:avLst>
              <a:gd name="adj1" fmla="val 50000"/>
              <a:gd name="adj2" fmla="val 20542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2008" y="692696"/>
            <a:ext cx="2627784" cy="194421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Кто хозяин двух этих сущностей? — коварный «Никто»?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1412776"/>
            <a:ext cx="12795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ym typeface="Wingdings"/>
              </a:rPr>
              <a:t> 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8460432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Каждый в меру понимания работает на свои интересы,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а в меру разницы в понимании — на интересы тех, кто понимает  больше…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2161" y="821611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«Ничто правительство не ненавидит больше, чем быть хорошо </a:t>
            </a:r>
            <a:r>
              <a:rPr lang="ru-RU" dirty="0" err="1" smtClean="0"/>
              <a:t>информиро-ванным</a:t>
            </a:r>
            <a:r>
              <a:rPr lang="ru-RU" dirty="0" smtClean="0"/>
              <a:t>, так как это </a:t>
            </a:r>
            <a:r>
              <a:rPr lang="ru-RU" dirty="0" err="1" smtClean="0"/>
              <a:t>дела-ет</a:t>
            </a:r>
            <a:r>
              <a:rPr lang="ru-RU" dirty="0" smtClean="0"/>
              <a:t> процесс выработки </a:t>
            </a:r>
            <a:r>
              <a:rPr lang="ru-RU" dirty="0" err="1" smtClean="0"/>
              <a:t>ре-шения</a:t>
            </a:r>
            <a:r>
              <a:rPr lang="ru-RU" dirty="0" smtClean="0"/>
              <a:t> гораздо более сложным и трудным»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7022</TotalTime>
  <Words>2840</Words>
  <Application>Microsoft Office PowerPoint</Application>
  <PresentationFormat>Экран (4:3)</PresentationFormat>
  <Paragraphs>339</Paragraphs>
  <Slides>43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46" baseType="lpstr">
      <vt:lpstr>Городская</vt:lpstr>
      <vt:lpstr>Рисунок</vt:lpstr>
      <vt:lpstr>Формула</vt:lpstr>
      <vt:lpstr>ЭКОНОМИКА ГОСУДАРСТВА как объект управления</vt:lpstr>
      <vt:lpstr>Слайд 2</vt:lpstr>
      <vt:lpstr>Слайд 3</vt:lpstr>
      <vt:lpstr> Коллапс либо всё нормально? </vt:lpstr>
      <vt:lpstr> Коллапс либо всё нормально? </vt:lpstr>
      <vt:lpstr>Генератором проблем является буржуазный либерализм и либерально-рыночная экономическая модель:</vt:lpstr>
      <vt:lpstr>Слайд 7</vt:lpstr>
      <vt:lpstr>Слайд 8</vt:lpstr>
      <vt:lpstr>Кредитно-финансовая система — управленческий взгляд</vt:lpstr>
      <vt:lpstr>Слайд 10</vt:lpstr>
      <vt:lpstr>СССР в расцвете мощи</vt:lpstr>
      <vt:lpstr>СССР в расцвете мощи</vt:lpstr>
      <vt:lpstr>И нет разницы между известными нам капитализмом и социализмом: и там, и там работающей теории нет</vt:lpstr>
      <vt:lpstr> Надо соотносить одно с другим  с общенаучных методологических позиций: </vt:lpstr>
      <vt:lpstr> Нравственно-этическая классификация экономических теорий  </vt:lpstr>
      <vt:lpstr>Слайд 16</vt:lpstr>
      <vt:lpstr>Замкнутая система = объект управления + система управления, взаимодействующие со средой и замкнутые друг на друга контурами прямых и обратных связей:</vt:lpstr>
      <vt:lpstr>Структурирование информации  в процессе управления</vt:lpstr>
      <vt:lpstr>Слайд 19</vt:lpstr>
      <vt:lpstr>Слайд 20</vt:lpstr>
      <vt:lpstr>Слайд 21</vt:lpstr>
      <vt:lpstr>Слайд 22</vt:lpstr>
      <vt:lpstr>Слайд 23</vt:lpstr>
      <vt:lpstr>Межотраслевой баланс продуктообмена в стоимостной форме учёта</vt:lpstr>
      <vt:lpstr>План счетов бухгалтерского учёта и нормативы отчислений —инструмент управления «финансовым климатом»</vt:lpstr>
      <vt:lpstr>Слайд 26</vt:lpstr>
      <vt:lpstr>Слайд 27</vt:lpstr>
      <vt:lpstr>Межотраслевые балансы в долгосрочном моделировании развития экономики</vt:lpstr>
      <vt:lpstr>Надо знать объективные закономерности жизни  чтобы, на их основе строить политику государства:</vt:lpstr>
      <vt:lpstr>Объективно необходимая циклика организации государственного управления</vt:lpstr>
      <vt:lpstr>Слайд 31</vt:lpstr>
      <vt:lpstr>Слайд 32</vt:lpstr>
      <vt:lpstr>Слайд 33</vt:lpstr>
      <vt:lpstr>Слайд 34</vt:lpstr>
      <vt:lpstr>Исходные принципы управления экономикой посредством финансов:</vt:lpstr>
      <vt:lpstr>Слайд 36</vt:lpstr>
      <vt:lpstr>Слайд 37</vt:lpstr>
      <vt:lpstr>Слайд 38</vt:lpstr>
      <vt:lpstr>Отображение в межотраслевом балансе средств  государственного макроэкономического управления</vt:lpstr>
      <vt:lpstr>Слайд 40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Глобальный исторический процесс</dc:title>
  <dc:creator>Пользователь</dc:creator>
  <cp:lastModifiedBy>Профессор</cp:lastModifiedBy>
  <cp:revision>508</cp:revision>
  <dcterms:created xsi:type="dcterms:W3CDTF">2016-04-20T14:35:02Z</dcterms:created>
  <dcterms:modified xsi:type="dcterms:W3CDTF">2026-03-13T14:32:47Z</dcterms:modified>
</cp:coreProperties>
</file>